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5" r:id="rId1"/>
  </p:sldMasterIdLst>
  <p:sldIdLst>
    <p:sldId id="260" r:id="rId2"/>
    <p:sldId id="261" r:id="rId3"/>
    <p:sldId id="262" r:id="rId4"/>
    <p:sldId id="263" r:id="rId5"/>
    <p:sldId id="264" r:id="rId6"/>
    <p:sldId id="265" r:id="rId7"/>
    <p:sldId id="266" r:id="rId8"/>
    <p:sldId id="267" r:id="rId9"/>
    <p:sldId id="268" r:id="rId10"/>
    <p:sldId id="272" r:id="rId11"/>
    <p:sldId id="269" r:id="rId12"/>
    <p:sldId id="270" r:id="rId13"/>
    <p:sldId id="271" r:id="rId14"/>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900"/>
    <a:srgbClr val="A90001"/>
    <a:srgbClr val="008BD5"/>
    <a:srgbClr val="A900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51" autoAdjust="0"/>
    <p:restoredTop sz="94660"/>
  </p:normalViewPr>
  <p:slideViewPr>
    <p:cSldViewPr snapToGrid="0">
      <p:cViewPr varScale="1">
        <p:scale>
          <a:sx n="116" d="100"/>
          <a:sy n="116" d="100"/>
        </p:scale>
        <p:origin x="1212"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章タイトル">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07B8AF24-0254-4C94-B742-11513009E2DB}" type="datetimeFigureOut">
              <a:rPr kumimoji="1" lang="ja-JP" altLang="en-US" smtClean="0"/>
              <a:t>2018/1/11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0B2C611-B567-4896-BA24-81273EC59EDF}" type="slidenum">
              <a:rPr kumimoji="1" lang="ja-JP" altLang="en-US" smtClean="0"/>
              <a:t>‹#›</a:t>
            </a:fld>
            <a:endParaRPr kumimoji="1" lang="ja-JP" altLang="en-US"/>
          </a:p>
        </p:txBody>
      </p:sp>
      <p:pic>
        <p:nvPicPr>
          <p:cNvPr id="7" name="図 6" descr="meishi-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6403" y="6600659"/>
            <a:ext cx="953482" cy="233226"/>
          </a:xfrm>
          <a:prstGeom prst="rect">
            <a:avLst/>
          </a:prstGeom>
        </p:spPr>
      </p:pic>
      <p:sp>
        <p:nvSpPr>
          <p:cNvPr id="2" name="Title"/>
          <p:cNvSpPr>
            <a:spLocks noGrp="1"/>
          </p:cNvSpPr>
          <p:nvPr>
            <p:ph type="title" hasCustomPrompt="1"/>
          </p:nvPr>
        </p:nvSpPr>
        <p:spPr>
          <a:xfrm>
            <a:off x="276226" y="3093737"/>
            <a:ext cx="8591548" cy="480131"/>
          </a:xfrm>
        </p:spPr>
        <p:txBody>
          <a:bodyPr/>
          <a:lstStyle/>
          <a:p>
            <a:r>
              <a:rPr kumimoji="1" lang="ja-JP" altLang="en-US" dirty="0"/>
              <a:t>タイトルを入力</a:t>
            </a:r>
          </a:p>
        </p:txBody>
      </p:sp>
    </p:spTree>
    <p:extLst>
      <p:ext uri="{BB962C8B-B14F-4D97-AF65-F5344CB8AC3E}">
        <p14:creationId xmlns:p14="http://schemas.microsoft.com/office/powerpoint/2010/main" val="104604066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07B8AF24-0254-4C94-B742-11513009E2DB}" type="datetimeFigureOut">
              <a:rPr kumimoji="1" lang="ja-JP" altLang="en-US" smtClean="0"/>
              <a:t>2018/1/11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0B2C611-B567-4896-BA24-81273EC59EDF}" type="slidenum">
              <a:rPr kumimoji="1" lang="ja-JP" altLang="en-US" smtClean="0"/>
              <a:t>‹#›</a:t>
            </a:fld>
            <a:endParaRPr kumimoji="1" lang="ja-JP" altLang="en-US"/>
          </a:p>
        </p:txBody>
      </p:sp>
      <p:pic>
        <p:nvPicPr>
          <p:cNvPr id="7" name="図 6" descr="meishi-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6403" y="6600659"/>
            <a:ext cx="953482" cy="233226"/>
          </a:xfrm>
          <a:prstGeom prst="rect">
            <a:avLst/>
          </a:prstGeom>
        </p:spPr>
      </p:pic>
      <p:sp>
        <p:nvSpPr>
          <p:cNvPr id="8" name="Message"/>
          <p:cNvSpPr>
            <a:spLocks noGrp="1"/>
          </p:cNvSpPr>
          <p:nvPr>
            <p:ph type="body" sz="quarter" idx="13" hasCustomPrompt="1"/>
          </p:nvPr>
        </p:nvSpPr>
        <p:spPr>
          <a:xfrm>
            <a:off x="309563" y="1084327"/>
            <a:ext cx="8496300" cy="424732"/>
          </a:xfrm>
          <a:noFill/>
        </p:spPr>
        <p:txBody>
          <a:bodyPr wrap="square" rtlCol="0">
            <a:spAutoFit/>
          </a:bodyPr>
          <a:lstStyle>
            <a:lvl1pPr marL="342900" indent="-342900">
              <a:buFont typeface="+mj-lt"/>
              <a:buAutoNum type="arabicPeriod"/>
              <a:defRPr kumimoji="1" lang="ja-JP" altLang="en-US" sz="1800" kern="1200" dirty="0">
                <a:solidFill>
                  <a:schemeClr val="tx1"/>
                </a:solidFill>
                <a:latin typeface="+mn-lt"/>
                <a:ea typeface="+mn-ea"/>
                <a:cs typeface="+mn-cs"/>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285750" marR="0" lvl="0" indent="-285750" defTabSz="457200" fontAlgn="auto">
              <a:lnSpc>
                <a:spcPct val="120000"/>
              </a:lnSpc>
              <a:spcBef>
                <a:spcPts val="0"/>
              </a:spcBef>
              <a:spcAft>
                <a:spcPts val="0"/>
              </a:spcAft>
              <a:buClrTx/>
              <a:buSzTx/>
              <a:tabLst/>
            </a:pPr>
            <a:r>
              <a:rPr kumimoji="1" lang="ja-JP" altLang="en-US" dirty="0"/>
              <a:t>メッセージライン</a:t>
            </a:r>
          </a:p>
        </p:txBody>
      </p:sp>
      <p:sp>
        <p:nvSpPr>
          <p:cNvPr id="6" name="テキスト ボックス 5"/>
          <p:cNvSpPr txBox="1"/>
          <p:nvPr userDrawn="1"/>
        </p:nvSpPr>
        <p:spPr>
          <a:xfrm>
            <a:off x="276226" y="305809"/>
            <a:ext cx="8591548" cy="427361"/>
          </a:xfrm>
          <a:prstGeom prst="rect">
            <a:avLst/>
          </a:prstGeom>
          <a:noFill/>
        </p:spPr>
        <p:txBody>
          <a:bodyPr wrap="square" rtlCol="0">
            <a:spAutoFit/>
          </a:bodyPr>
          <a:lstStyle/>
          <a:p>
            <a:pPr algn="ctr" defTabSz="914400" rtl="0" eaLnBrk="1" latinLnBrk="0" hangingPunct="1">
              <a:lnSpc>
                <a:spcPct val="90000"/>
              </a:lnSpc>
              <a:spcBef>
                <a:spcPct val="0"/>
              </a:spcBef>
              <a:buNone/>
            </a:pPr>
            <a:r>
              <a:rPr kumimoji="1" lang="ja-JP" altLang="en-US" sz="2400" b="1" kern="1200" dirty="0">
                <a:solidFill>
                  <a:srgbClr val="008BD5"/>
                </a:solidFill>
                <a:latin typeface="+mn-lt"/>
                <a:ea typeface="+mn-ea"/>
                <a:cs typeface="+mn-cs"/>
              </a:rPr>
              <a:t>今回の学習範囲</a:t>
            </a:r>
          </a:p>
        </p:txBody>
      </p:sp>
      <p:cxnSp>
        <p:nvCxnSpPr>
          <p:cNvPr id="9" name="直線コネクタ 8"/>
          <p:cNvCxnSpPr/>
          <p:nvPr userDrawn="1"/>
        </p:nvCxnSpPr>
        <p:spPr>
          <a:xfrm>
            <a:off x="364067" y="859526"/>
            <a:ext cx="8441267" cy="0"/>
          </a:xfrm>
          <a:prstGeom prst="line">
            <a:avLst/>
          </a:prstGeom>
          <a:ln w="6350">
            <a:solidFill>
              <a:schemeClr val="bg1">
                <a:lumMod val="50000"/>
              </a:schemeClr>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110122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コンテンツ">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fld id="{07B8AF24-0254-4C94-B742-11513009E2DB}" type="datetimeFigureOut">
              <a:rPr kumimoji="1" lang="ja-JP" altLang="en-US" smtClean="0"/>
              <a:t>2018/1/11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0B2C611-B567-4896-BA24-81273EC59EDF}" type="slidenum">
              <a:rPr kumimoji="1" lang="ja-JP" altLang="en-US" smtClean="0"/>
              <a:t>‹#›</a:t>
            </a:fld>
            <a:endParaRPr kumimoji="1" lang="ja-JP" altLang="en-US"/>
          </a:p>
        </p:txBody>
      </p:sp>
      <p:pic>
        <p:nvPicPr>
          <p:cNvPr id="8" name="図 7" descr="meishi-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6403" y="6600659"/>
            <a:ext cx="953482" cy="233226"/>
          </a:xfrm>
          <a:prstGeom prst="rect">
            <a:avLst/>
          </a:prstGeom>
        </p:spPr>
      </p:pic>
      <p:cxnSp>
        <p:nvCxnSpPr>
          <p:cNvPr id="15" name="直線コネクタ 14"/>
          <p:cNvCxnSpPr/>
          <p:nvPr userDrawn="1"/>
        </p:nvCxnSpPr>
        <p:spPr>
          <a:xfrm>
            <a:off x="364067" y="1685299"/>
            <a:ext cx="8441267" cy="0"/>
          </a:xfrm>
          <a:prstGeom prst="line">
            <a:avLst/>
          </a:prstGeom>
          <a:ln w="6350">
            <a:solidFill>
              <a:schemeClr val="bg1">
                <a:lumMod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12" name="Message"/>
          <p:cNvSpPr>
            <a:spLocks noGrp="1"/>
          </p:cNvSpPr>
          <p:nvPr>
            <p:ph type="body" sz="quarter" idx="13" hasCustomPrompt="1"/>
          </p:nvPr>
        </p:nvSpPr>
        <p:spPr>
          <a:xfrm>
            <a:off x="309563" y="901427"/>
            <a:ext cx="8496300" cy="718777"/>
          </a:xfrm>
          <a:noFill/>
        </p:spPr>
        <p:txBody>
          <a:bodyPr wrap="square" rtlCol="0">
            <a:normAutofit/>
          </a:bodyPr>
          <a:lstStyle>
            <a:lvl1pPr>
              <a:defRPr kumimoji="1" lang="ja-JP" altLang="en-US" sz="1800" kern="1200" dirty="0">
                <a:solidFill>
                  <a:schemeClr val="tx1"/>
                </a:solidFill>
                <a:latin typeface="+mn-lt"/>
                <a:ea typeface="+mn-ea"/>
                <a:cs typeface="+mn-cs"/>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0" marR="0" lvl="0" indent="0" defTabSz="457200" fontAlgn="auto">
              <a:lnSpc>
                <a:spcPct val="120000"/>
              </a:lnSpc>
              <a:spcBef>
                <a:spcPts val="0"/>
              </a:spcBef>
              <a:spcAft>
                <a:spcPts val="0"/>
              </a:spcAft>
              <a:buClrTx/>
              <a:buSzTx/>
              <a:buFontTx/>
              <a:buNone/>
              <a:tabLst/>
            </a:pPr>
            <a:r>
              <a:rPr kumimoji="1" lang="ja-JP" altLang="en-US" dirty="0"/>
              <a:t>メッセージライン</a:t>
            </a:r>
          </a:p>
        </p:txBody>
      </p:sp>
      <p:sp>
        <p:nvSpPr>
          <p:cNvPr id="14" name="Header"/>
          <p:cNvSpPr>
            <a:spLocks noGrp="1"/>
          </p:cNvSpPr>
          <p:nvPr>
            <p:ph type="body" sz="quarter" idx="14" hasCustomPrompt="1"/>
          </p:nvPr>
        </p:nvSpPr>
        <p:spPr>
          <a:xfrm>
            <a:off x="49164" y="78434"/>
            <a:ext cx="9070721" cy="286232"/>
          </a:xfrm>
          <a:noFill/>
        </p:spPr>
        <p:txBody>
          <a:bodyPr wrap="square" rtlCol="0">
            <a:spAutoFit/>
          </a:bodyPr>
          <a:lstStyle>
            <a:lvl1pPr marL="0" indent="0">
              <a:buNone/>
              <a:defRPr lang="ja-JP" altLang="en-US" sz="1400" smtClean="0">
                <a:latin typeface="+mn-lt"/>
                <a:ea typeface="+mn-ea"/>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0" lvl="0" defTabSz="457200"/>
            <a:r>
              <a:rPr kumimoji="1" lang="ja-JP" altLang="en-US" dirty="0"/>
              <a:t>ヘッダー</a:t>
            </a:r>
          </a:p>
        </p:txBody>
      </p:sp>
      <p:sp>
        <p:nvSpPr>
          <p:cNvPr id="7" name="Title"/>
          <p:cNvSpPr>
            <a:spLocks noGrp="1"/>
          </p:cNvSpPr>
          <p:nvPr>
            <p:ph sz="quarter" idx="15" hasCustomPrompt="1"/>
          </p:nvPr>
        </p:nvSpPr>
        <p:spPr>
          <a:xfrm>
            <a:off x="364066" y="391025"/>
            <a:ext cx="8441267" cy="484187"/>
          </a:xfrm>
        </p:spPr>
        <p:txBody>
          <a:bodyPr anchor="ctr">
            <a:noAutofit/>
          </a:bodyPr>
          <a:lstStyle>
            <a:lvl1pPr algn="l">
              <a:defRPr kumimoji="1" lang="ja-JP" altLang="en-US" sz="2400" b="1" kern="1200" dirty="0">
                <a:solidFill>
                  <a:srgbClr val="008BD5"/>
                </a:solidFill>
                <a:latin typeface="+mn-lt"/>
                <a:ea typeface="+mn-ea"/>
                <a:cs typeface="+mn-cs"/>
              </a:defRPr>
            </a:lvl1pPr>
            <a:lvl2pPr>
              <a:defRPr kumimoji="1" lang="ja-JP" altLang="en-US" sz="2400" b="1" kern="1200" dirty="0" smtClean="0">
                <a:solidFill>
                  <a:srgbClr val="EE7900"/>
                </a:solidFill>
                <a:latin typeface="+mn-lt"/>
                <a:ea typeface="+mn-ea"/>
                <a:cs typeface="+mn-cs"/>
              </a:defRPr>
            </a:lvl2pPr>
            <a:lvl3pPr>
              <a:defRPr kumimoji="1" lang="ja-JP" altLang="en-US" sz="2400" b="1" kern="1200" dirty="0" smtClean="0">
                <a:solidFill>
                  <a:srgbClr val="EE7900"/>
                </a:solidFill>
                <a:latin typeface="+mn-lt"/>
                <a:ea typeface="+mn-ea"/>
                <a:cs typeface="+mn-cs"/>
              </a:defRPr>
            </a:lvl3pPr>
            <a:lvl4pPr>
              <a:defRPr kumimoji="1" lang="ja-JP" altLang="en-US" sz="2400" b="1" kern="1200" dirty="0" smtClean="0">
                <a:solidFill>
                  <a:srgbClr val="EE7900"/>
                </a:solidFill>
                <a:latin typeface="+mn-lt"/>
                <a:ea typeface="+mn-ea"/>
                <a:cs typeface="+mn-cs"/>
              </a:defRPr>
            </a:lvl4pPr>
            <a:lvl5pPr>
              <a:defRPr kumimoji="1" lang="ja-JP" altLang="en-US" sz="2400" b="1" kern="1200" dirty="0">
                <a:solidFill>
                  <a:srgbClr val="EE7900"/>
                </a:solidFill>
                <a:latin typeface="+mn-lt"/>
                <a:ea typeface="+mn-ea"/>
                <a:cs typeface="+mn-cs"/>
              </a:defRPr>
            </a:lvl5pPr>
          </a:lstStyle>
          <a:p>
            <a:pPr marL="0" marR="0" lvl="0" indent="0" algn="l" defTabSz="457200" rtl="0" eaLnBrk="1" fontAlgn="auto" latinLnBrk="0" hangingPunct="1">
              <a:lnSpc>
                <a:spcPct val="140000"/>
              </a:lnSpc>
              <a:spcBef>
                <a:spcPts val="0"/>
              </a:spcBef>
              <a:spcAft>
                <a:spcPts val="0"/>
              </a:spcAft>
              <a:buClrTx/>
              <a:buSzTx/>
              <a:buFontTx/>
              <a:buNone/>
              <a:tabLst/>
            </a:pPr>
            <a:r>
              <a:rPr kumimoji="1" lang="ja-JP" altLang="en-US" dirty="0"/>
              <a:t>タイトルを入力</a:t>
            </a:r>
          </a:p>
        </p:txBody>
      </p:sp>
    </p:spTree>
    <p:extLst>
      <p:ext uri="{BB962C8B-B14F-4D97-AF65-F5344CB8AC3E}">
        <p14:creationId xmlns:p14="http://schemas.microsoft.com/office/powerpoint/2010/main" val="2782149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コンテンツ">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fld id="{07B8AF24-0254-4C94-B742-11513009E2DB}" type="datetimeFigureOut">
              <a:rPr kumimoji="1" lang="ja-JP" altLang="en-US" smtClean="0"/>
              <a:t>2018/1/11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0B2C611-B567-4896-BA24-81273EC59EDF}" type="slidenum">
              <a:rPr kumimoji="1" lang="ja-JP" altLang="en-US" smtClean="0"/>
              <a:t>‹#›</a:t>
            </a:fld>
            <a:endParaRPr kumimoji="1" lang="ja-JP" altLang="en-US"/>
          </a:p>
        </p:txBody>
      </p:sp>
      <p:pic>
        <p:nvPicPr>
          <p:cNvPr id="8" name="図 7" descr="meishi-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6403" y="6600659"/>
            <a:ext cx="953482" cy="233226"/>
          </a:xfrm>
          <a:prstGeom prst="rect">
            <a:avLst/>
          </a:prstGeom>
        </p:spPr>
      </p:pic>
      <p:cxnSp>
        <p:nvCxnSpPr>
          <p:cNvPr id="15" name="直線コネクタ 14"/>
          <p:cNvCxnSpPr/>
          <p:nvPr userDrawn="1"/>
        </p:nvCxnSpPr>
        <p:spPr>
          <a:xfrm>
            <a:off x="364066" y="1995542"/>
            <a:ext cx="8441267" cy="0"/>
          </a:xfrm>
          <a:prstGeom prst="line">
            <a:avLst/>
          </a:prstGeom>
          <a:ln w="6350">
            <a:solidFill>
              <a:schemeClr val="bg1">
                <a:lumMod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12" name="Message"/>
          <p:cNvSpPr>
            <a:spLocks noGrp="1"/>
          </p:cNvSpPr>
          <p:nvPr>
            <p:ph type="body" sz="quarter" idx="13" hasCustomPrompt="1"/>
          </p:nvPr>
        </p:nvSpPr>
        <p:spPr>
          <a:xfrm>
            <a:off x="309563" y="901427"/>
            <a:ext cx="8496300" cy="981706"/>
          </a:xfrm>
          <a:noFill/>
        </p:spPr>
        <p:txBody>
          <a:bodyPr wrap="square" rtlCol="0">
            <a:normAutofit/>
          </a:bodyPr>
          <a:lstStyle>
            <a:lvl1pPr>
              <a:defRPr kumimoji="1" lang="ja-JP" altLang="en-US" sz="1800" kern="1200" dirty="0">
                <a:solidFill>
                  <a:schemeClr val="tx1"/>
                </a:solidFill>
                <a:latin typeface="+mn-lt"/>
                <a:ea typeface="+mn-ea"/>
                <a:cs typeface="+mn-cs"/>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0" marR="0" lvl="0" indent="0" defTabSz="457200" fontAlgn="auto">
              <a:lnSpc>
                <a:spcPct val="120000"/>
              </a:lnSpc>
              <a:spcBef>
                <a:spcPts val="0"/>
              </a:spcBef>
              <a:spcAft>
                <a:spcPts val="0"/>
              </a:spcAft>
              <a:buClrTx/>
              <a:buSzTx/>
              <a:buFontTx/>
              <a:buNone/>
              <a:tabLst/>
            </a:pPr>
            <a:r>
              <a:rPr kumimoji="1" lang="ja-JP" altLang="en-US" dirty="0"/>
              <a:t>メッセージライン</a:t>
            </a:r>
          </a:p>
        </p:txBody>
      </p:sp>
      <p:sp>
        <p:nvSpPr>
          <p:cNvPr id="14" name="Header"/>
          <p:cNvSpPr>
            <a:spLocks noGrp="1"/>
          </p:cNvSpPr>
          <p:nvPr>
            <p:ph type="body" sz="quarter" idx="14" hasCustomPrompt="1"/>
          </p:nvPr>
        </p:nvSpPr>
        <p:spPr>
          <a:xfrm>
            <a:off x="49164" y="78434"/>
            <a:ext cx="9070721" cy="286232"/>
          </a:xfrm>
          <a:noFill/>
        </p:spPr>
        <p:txBody>
          <a:bodyPr wrap="square" rtlCol="0">
            <a:spAutoFit/>
          </a:bodyPr>
          <a:lstStyle>
            <a:lvl1pPr marL="0" indent="0">
              <a:buNone/>
              <a:defRPr lang="ja-JP" altLang="en-US" sz="1400" smtClean="0">
                <a:latin typeface="+mn-lt"/>
                <a:ea typeface="+mn-ea"/>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0" lvl="0" defTabSz="457200"/>
            <a:r>
              <a:rPr kumimoji="1" lang="ja-JP" altLang="en-US" dirty="0"/>
              <a:t>ヘッダー</a:t>
            </a:r>
          </a:p>
        </p:txBody>
      </p:sp>
      <p:sp>
        <p:nvSpPr>
          <p:cNvPr id="7" name="Title"/>
          <p:cNvSpPr>
            <a:spLocks noGrp="1"/>
          </p:cNvSpPr>
          <p:nvPr>
            <p:ph sz="quarter" idx="15" hasCustomPrompt="1"/>
          </p:nvPr>
        </p:nvSpPr>
        <p:spPr>
          <a:xfrm>
            <a:off x="364066" y="391025"/>
            <a:ext cx="8441267" cy="484187"/>
          </a:xfrm>
        </p:spPr>
        <p:txBody>
          <a:bodyPr anchor="ctr">
            <a:noAutofit/>
          </a:bodyPr>
          <a:lstStyle>
            <a:lvl1pPr algn="l">
              <a:defRPr kumimoji="1" lang="ja-JP" altLang="en-US" sz="2400" b="1" kern="1200" dirty="0">
                <a:solidFill>
                  <a:srgbClr val="008BD5"/>
                </a:solidFill>
                <a:latin typeface="+mn-lt"/>
                <a:ea typeface="+mn-ea"/>
                <a:cs typeface="+mn-cs"/>
              </a:defRPr>
            </a:lvl1pPr>
            <a:lvl2pPr>
              <a:defRPr kumimoji="1" lang="ja-JP" altLang="en-US" sz="2400" b="1" kern="1200" dirty="0" smtClean="0">
                <a:solidFill>
                  <a:srgbClr val="EE7900"/>
                </a:solidFill>
                <a:latin typeface="+mn-lt"/>
                <a:ea typeface="+mn-ea"/>
                <a:cs typeface="+mn-cs"/>
              </a:defRPr>
            </a:lvl2pPr>
            <a:lvl3pPr>
              <a:defRPr kumimoji="1" lang="ja-JP" altLang="en-US" sz="2400" b="1" kern="1200" dirty="0" smtClean="0">
                <a:solidFill>
                  <a:srgbClr val="EE7900"/>
                </a:solidFill>
                <a:latin typeface="+mn-lt"/>
                <a:ea typeface="+mn-ea"/>
                <a:cs typeface="+mn-cs"/>
              </a:defRPr>
            </a:lvl3pPr>
            <a:lvl4pPr>
              <a:defRPr kumimoji="1" lang="ja-JP" altLang="en-US" sz="2400" b="1" kern="1200" dirty="0" smtClean="0">
                <a:solidFill>
                  <a:srgbClr val="EE7900"/>
                </a:solidFill>
                <a:latin typeface="+mn-lt"/>
                <a:ea typeface="+mn-ea"/>
                <a:cs typeface="+mn-cs"/>
              </a:defRPr>
            </a:lvl4pPr>
            <a:lvl5pPr>
              <a:defRPr kumimoji="1" lang="ja-JP" altLang="en-US" sz="2400" b="1" kern="1200" dirty="0">
                <a:solidFill>
                  <a:srgbClr val="EE7900"/>
                </a:solidFill>
                <a:latin typeface="+mn-lt"/>
                <a:ea typeface="+mn-ea"/>
                <a:cs typeface="+mn-cs"/>
              </a:defRPr>
            </a:lvl5pPr>
          </a:lstStyle>
          <a:p>
            <a:pPr marL="0" marR="0" lvl="0" indent="0" algn="l" defTabSz="457200" rtl="0" eaLnBrk="1" fontAlgn="auto" latinLnBrk="0" hangingPunct="1">
              <a:lnSpc>
                <a:spcPct val="140000"/>
              </a:lnSpc>
              <a:spcBef>
                <a:spcPts val="0"/>
              </a:spcBef>
              <a:spcAft>
                <a:spcPts val="0"/>
              </a:spcAft>
              <a:buClrTx/>
              <a:buSzTx/>
              <a:buFontTx/>
              <a:buNone/>
              <a:tabLst/>
            </a:pPr>
            <a:r>
              <a:rPr kumimoji="1" lang="ja-JP" altLang="en-US" dirty="0"/>
              <a:t>タイトルを入力</a:t>
            </a:r>
          </a:p>
        </p:txBody>
      </p:sp>
    </p:spTree>
    <p:extLst>
      <p:ext uri="{BB962C8B-B14F-4D97-AF65-F5344CB8AC3E}">
        <p14:creationId xmlns:p14="http://schemas.microsoft.com/office/powerpoint/2010/main" val="4152588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振り返り">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07B8AF24-0254-4C94-B742-11513009E2DB}" type="datetimeFigureOut">
              <a:rPr kumimoji="1" lang="ja-JP" altLang="en-US" smtClean="0"/>
              <a:t>2018/1/11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0B2C611-B567-4896-BA24-81273EC59EDF}" type="slidenum">
              <a:rPr kumimoji="1" lang="ja-JP" altLang="en-US" smtClean="0"/>
              <a:t>‹#›</a:t>
            </a:fld>
            <a:endParaRPr kumimoji="1" lang="ja-JP" altLang="en-US"/>
          </a:p>
        </p:txBody>
      </p:sp>
      <p:pic>
        <p:nvPicPr>
          <p:cNvPr id="7" name="図 6" descr="meishi-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6403" y="6600659"/>
            <a:ext cx="953482" cy="233226"/>
          </a:xfrm>
          <a:prstGeom prst="rect">
            <a:avLst/>
          </a:prstGeom>
        </p:spPr>
      </p:pic>
      <p:sp>
        <p:nvSpPr>
          <p:cNvPr id="8" name="Message"/>
          <p:cNvSpPr>
            <a:spLocks noGrp="1"/>
          </p:cNvSpPr>
          <p:nvPr>
            <p:ph type="body" sz="quarter" idx="13" hasCustomPrompt="1"/>
          </p:nvPr>
        </p:nvSpPr>
        <p:spPr>
          <a:xfrm>
            <a:off x="309563" y="1084327"/>
            <a:ext cx="8496300" cy="424732"/>
          </a:xfrm>
          <a:noFill/>
        </p:spPr>
        <p:txBody>
          <a:bodyPr wrap="square" rtlCol="0">
            <a:spAutoFit/>
          </a:bodyPr>
          <a:lstStyle>
            <a:lvl1pPr marL="285750" indent="-285750">
              <a:buFont typeface="Wingdings" panose="05000000000000000000" pitchFamily="2" charset="2"/>
              <a:buChar char="ü"/>
              <a:defRPr kumimoji="1" lang="ja-JP" altLang="en-US" sz="1800" kern="1200" dirty="0">
                <a:solidFill>
                  <a:schemeClr val="tx1"/>
                </a:solidFill>
                <a:latin typeface="+mn-lt"/>
                <a:ea typeface="+mn-ea"/>
                <a:cs typeface="+mn-cs"/>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285750" marR="0" lvl="0" indent="-285750" defTabSz="457200" fontAlgn="auto">
              <a:lnSpc>
                <a:spcPct val="120000"/>
              </a:lnSpc>
              <a:spcBef>
                <a:spcPts val="0"/>
              </a:spcBef>
              <a:spcAft>
                <a:spcPts val="0"/>
              </a:spcAft>
              <a:buClrTx/>
              <a:buSzTx/>
              <a:tabLst/>
            </a:pPr>
            <a:r>
              <a:rPr kumimoji="1" lang="ja-JP" altLang="en-US" dirty="0"/>
              <a:t>メッセージライン</a:t>
            </a:r>
          </a:p>
        </p:txBody>
      </p:sp>
      <p:sp>
        <p:nvSpPr>
          <p:cNvPr id="6" name="テキスト ボックス 5"/>
          <p:cNvSpPr txBox="1"/>
          <p:nvPr userDrawn="1"/>
        </p:nvSpPr>
        <p:spPr>
          <a:xfrm>
            <a:off x="276226" y="305809"/>
            <a:ext cx="8591548" cy="427361"/>
          </a:xfrm>
          <a:prstGeom prst="rect">
            <a:avLst/>
          </a:prstGeom>
          <a:noFill/>
        </p:spPr>
        <p:txBody>
          <a:bodyPr wrap="square" rtlCol="0">
            <a:spAutoFit/>
          </a:bodyPr>
          <a:lstStyle/>
          <a:p>
            <a:pPr algn="ctr" defTabSz="914400" rtl="0" eaLnBrk="1" latinLnBrk="0" hangingPunct="1">
              <a:lnSpc>
                <a:spcPct val="90000"/>
              </a:lnSpc>
              <a:spcBef>
                <a:spcPct val="0"/>
              </a:spcBef>
              <a:buNone/>
            </a:pPr>
            <a:r>
              <a:rPr kumimoji="1" lang="ja-JP" altLang="en-US" sz="2400" b="1" kern="1200" dirty="0">
                <a:solidFill>
                  <a:srgbClr val="008BD5"/>
                </a:solidFill>
                <a:latin typeface="+mn-lt"/>
                <a:ea typeface="+mn-ea"/>
                <a:cs typeface="+mn-cs"/>
              </a:rPr>
              <a:t>まとめと振り返り</a:t>
            </a:r>
          </a:p>
        </p:txBody>
      </p:sp>
      <p:cxnSp>
        <p:nvCxnSpPr>
          <p:cNvPr id="9" name="直線コネクタ 8"/>
          <p:cNvCxnSpPr/>
          <p:nvPr userDrawn="1"/>
        </p:nvCxnSpPr>
        <p:spPr>
          <a:xfrm>
            <a:off x="364067" y="859526"/>
            <a:ext cx="8441267" cy="0"/>
          </a:xfrm>
          <a:prstGeom prst="line">
            <a:avLst/>
          </a:prstGeom>
          <a:ln w="6350">
            <a:solidFill>
              <a:schemeClr val="bg1">
                <a:lumMod val="50000"/>
              </a:schemeClr>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9803250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pPr marL="0" lvl="0" indent="0" algn="ctr" defTabSz="457200" rtl="0" eaLnBrk="1" latinLnBrk="0" hangingPunct="1">
              <a:lnSpc>
                <a:spcPct val="90000"/>
              </a:lnSpc>
              <a:spcBef>
                <a:spcPts val="1000"/>
              </a:spcBef>
              <a:buFont typeface="Arial" panose="020B0604020202020204" pitchFamily="34" charset="0"/>
              <a:buNone/>
            </a:pPr>
            <a:r>
              <a:rPr kumimoji="1" lang="ja-JP" altLang="en-US" dirty="0"/>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marL="0" marR="0" lvl="0" indent="0" algn="l" defTabSz="457200" rtl="0" eaLnBrk="1" fontAlgn="auto" latinLnBrk="0" hangingPunct="1">
              <a:lnSpc>
                <a:spcPct val="120000"/>
              </a:lnSpc>
              <a:spcBef>
                <a:spcPts val="0"/>
              </a:spcBef>
              <a:spcAft>
                <a:spcPts val="0"/>
              </a:spcAft>
              <a:buClrTx/>
              <a:buSzTx/>
              <a:buFontTx/>
              <a:buNone/>
              <a:tabLst/>
            </a:pPr>
            <a:r>
              <a:rPr kumimoji="1" lang="ja-JP" altLang="en-US" dirty="0"/>
              <a:t>マスター テキストの書式設定</a:t>
            </a:r>
          </a:p>
          <a:p>
            <a:pPr marL="0" marR="0" lvl="0" indent="0" algn="l" defTabSz="457200" rtl="0" eaLnBrk="1" fontAlgn="auto" latinLnBrk="0" hangingPunct="1">
              <a:lnSpc>
                <a:spcPct val="120000"/>
              </a:lnSpc>
              <a:spcBef>
                <a:spcPts val="0"/>
              </a:spcBef>
              <a:spcAft>
                <a:spcPts val="0"/>
              </a:spcAft>
              <a:buClrTx/>
              <a:buSzTx/>
              <a:buFontTx/>
              <a:buNone/>
              <a:tabLst/>
            </a:pPr>
            <a:r>
              <a:rPr kumimoji="1" lang="ja-JP" altLang="en-US" dirty="0"/>
              <a:t>第 </a:t>
            </a:r>
            <a:r>
              <a:rPr kumimoji="1" lang="en-US" altLang="ja-JP" dirty="0"/>
              <a:t>2 </a:t>
            </a:r>
            <a:r>
              <a:rPr kumimoji="1" lang="ja-JP" altLang="en-US" dirty="0"/>
              <a:t>レベル</a:t>
            </a:r>
          </a:p>
          <a:p>
            <a:pPr marL="0" marR="0" lvl="0" indent="0" algn="l" defTabSz="457200" rtl="0" eaLnBrk="1" fontAlgn="auto" latinLnBrk="0" hangingPunct="1">
              <a:lnSpc>
                <a:spcPct val="120000"/>
              </a:lnSpc>
              <a:spcBef>
                <a:spcPts val="0"/>
              </a:spcBef>
              <a:spcAft>
                <a:spcPts val="0"/>
              </a:spcAft>
              <a:buClrTx/>
              <a:buSzTx/>
              <a:buFontTx/>
              <a:buNone/>
              <a:tabLst/>
            </a:pPr>
            <a:r>
              <a:rPr kumimoji="1" lang="ja-JP" altLang="en-US" dirty="0"/>
              <a:t>第 </a:t>
            </a:r>
            <a:r>
              <a:rPr kumimoji="1" lang="en-US" altLang="ja-JP" dirty="0"/>
              <a:t>3 </a:t>
            </a:r>
            <a:r>
              <a:rPr kumimoji="1" lang="ja-JP" altLang="en-US" dirty="0"/>
              <a:t>レベル</a:t>
            </a:r>
          </a:p>
          <a:p>
            <a:pPr marL="0" marR="0" lvl="0" indent="0" algn="l" defTabSz="457200" rtl="0" eaLnBrk="1" fontAlgn="auto" latinLnBrk="0" hangingPunct="1">
              <a:lnSpc>
                <a:spcPct val="120000"/>
              </a:lnSpc>
              <a:spcBef>
                <a:spcPts val="0"/>
              </a:spcBef>
              <a:spcAft>
                <a:spcPts val="0"/>
              </a:spcAft>
              <a:buClrTx/>
              <a:buSzTx/>
              <a:buFontTx/>
              <a:buNone/>
              <a:tabLst/>
            </a:pPr>
            <a:r>
              <a:rPr kumimoji="1" lang="ja-JP" altLang="en-US" dirty="0"/>
              <a:t>第 </a:t>
            </a:r>
            <a:r>
              <a:rPr kumimoji="1" lang="en-US" altLang="ja-JP" dirty="0"/>
              <a:t>4 </a:t>
            </a:r>
            <a:r>
              <a:rPr kumimoji="1" lang="ja-JP" altLang="en-US" dirty="0"/>
              <a:t>レベル</a:t>
            </a:r>
          </a:p>
          <a:p>
            <a:pPr marL="0" marR="0" lvl="0" indent="0" algn="l" defTabSz="457200" rtl="0" eaLnBrk="1" fontAlgn="auto" latinLnBrk="0" hangingPunct="1">
              <a:lnSpc>
                <a:spcPct val="120000"/>
              </a:lnSpc>
              <a:spcBef>
                <a:spcPts val="0"/>
              </a:spcBef>
              <a:spcAft>
                <a:spcPts val="0"/>
              </a:spcAft>
              <a:buClrTx/>
              <a:buSzTx/>
              <a:buFontTx/>
              <a:buNone/>
              <a:tabLst/>
            </a:pPr>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B8AF24-0254-4C94-B742-11513009E2DB}" type="datetimeFigureOut">
              <a:rPr kumimoji="1" lang="ja-JP" altLang="en-US" smtClean="0"/>
              <a:t>2018/1/11</a:t>
            </a:fld>
            <a:endParaRPr kumimoji="1" lang="ja-JP" altLang="en-US"/>
          </a:p>
        </p:txBody>
      </p:sp>
      <p:sp>
        <p:nvSpPr>
          <p:cNvPr id="5" name="フッター プレースホルダー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B2C611-B567-4896-BA24-81273EC59EDF}" type="slidenum">
              <a:rPr kumimoji="1" lang="ja-JP" altLang="en-US" smtClean="0"/>
              <a:t>‹#›</a:t>
            </a:fld>
            <a:endParaRPr kumimoji="1" lang="ja-JP" altLang="en-US"/>
          </a:p>
        </p:txBody>
      </p:sp>
      <p:sp>
        <p:nvSpPr>
          <p:cNvPr id="7" name="テキスト ボックス 6"/>
          <p:cNvSpPr txBox="1"/>
          <p:nvPr userDrawn="1"/>
        </p:nvSpPr>
        <p:spPr>
          <a:xfrm>
            <a:off x="-1549400" y="457200"/>
            <a:ext cx="184666"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116590523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67" r:id="rId3"/>
    <p:sldLayoutId id="2147483682" r:id="rId4"/>
    <p:sldLayoutId id="2147483681" r:id="rId5"/>
  </p:sldLayoutIdLst>
  <p:txStyles>
    <p:titleStyle>
      <a:lvl1pPr algn="ctr" defTabSz="914400" rtl="0" eaLnBrk="1" latinLnBrk="0" hangingPunct="1">
        <a:lnSpc>
          <a:spcPct val="90000"/>
        </a:lnSpc>
        <a:spcBef>
          <a:spcPct val="0"/>
        </a:spcBef>
        <a:buNone/>
        <a:defRPr kumimoji="1" lang="ja-JP" altLang="en-US" sz="2800" b="1" kern="1200" dirty="0">
          <a:solidFill>
            <a:srgbClr val="008BD5"/>
          </a:solidFill>
          <a:latin typeface="+mn-lt"/>
          <a:ea typeface="+mn-ea"/>
          <a:cs typeface="+mn-cs"/>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lang="ja-JP" altLang="en-US" sz="1800" kern="1200" dirty="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eiryo UI" panose="020B0604030504040204" pitchFamily="50" charset="-128"/>
          <a:ea typeface="Meiryo UI" panose="020B0604030504040204" pitchFamily="50" charset="-128"/>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eiryo UI" panose="020B0604030504040204" pitchFamily="50" charset="-128"/>
          <a:ea typeface="Meiryo UI" panose="020B0604030504040204" pitchFamily="50" charset="-128"/>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eiryo UI" panose="020B0604030504040204" pitchFamily="50" charset="-128"/>
          <a:ea typeface="Meiryo UI" panose="020B0604030504040204" pitchFamily="50" charset="-128"/>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1BC3A64D-691A-4BDD-B754-CFB37FAAB85B}"/>
              </a:ext>
            </a:extLst>
          </p:cNvPr>
          <p:cNvSpPr>
            <a:spLocks noGrp="1"/>
          </p:cNvSpPr>
          <p:nvPr>
            <p:ph type="title"/>
          </p:nvPr>
        </p:nvSpPr>
        <p:spPr>
          <a:xfrm>
            <a:off x="276226" y="3118451"/>
            <a:ext cx="8591548" cy="480131"/>
          </a:xfrm>
        </p:spPr>
        <p:txBody>
          <a:bodyPr>
            <a:normAutofit fontScale="90000"/>
          </a:bodyPr>
          <a:lstStyle/>
          <a:p>
            <a:r>
              <a:rPr kumimoji="1" lang="ja-JP" altLang="en-US" dirty="0"/>
              <a:t>第</a:t>
            </a:r>
            <a:r>
              <a:rPr kumimoji="1" lang="en-US" altLang="ja-JP" dirty="0"/>
              <a:t>3</a:t>
            </a:r>
            <a:r>
              <a:rPr kumimoji="1" lang="ja-JP" altLang="en-US" dirty="0"/>
              <a:t>章 ヨーロッパ・アメリカの工業化と国民形成
① </a:t>
            </a:r>
            <a:r>
              <a:rPr kumimoji="1" lang="ja-JP" altLang="en-US" dirty="0" smtClean="0"/>
              <a:t>　命</a:t>
            </a:r>
            <a:r>
              <a:rPr kumimoji="1" lang="ja-JP" altLang="en-US" dirty="0"/>
              <a:t>の時代の到来
</a:t>
            </a:r>
            <a:r>
              <a:rPr kumimoji="1" lang="en-US" altLang="ja-JP" sz="2400" b="0" dirty="0">
                <a:solidFill>
                  <a:schemeClr val="tx1"/>
                </a:solidFill>
              </a:rPr>
              <a:t>18</a:t>
            </a:r>
            <a:r>
              <a:rPr kumimoji="1" lang="ja-JP" altLang="en-US" sz="2400" b="0" dirty="0">
                <a:solidFill>
                  <a:schemeClr val="tx1"/>
                </a:solidFill>
              </a:rPr>
              <a:t>世紀末から</a:t>
            </a:r>
            <a:r>
              <a:rPr kumimoji="1" lang="en-US" altLang="ja-JP" sz="2400" b="0" dirty="0">
                <a:solidFill>
                  <a:schemeClr val="tx1"/>
                </a:solidFill>
              </a:rPr>
              <a:t>19</a:t>
            </a:r>
            <a:r>
              <a:rPr kumimoji="1" lang="ja-JP" altLang="en-US" sz="2400" b="0" dirty="0">
                <a:solidFill>
                  <a:schemeClr val="tx1"/>
                </a:solidFill>
              </a:rPr>
              <a:t>世紀にかけて到来した革命の時代とは、</a:t>
            </a:r>
            <a:r>
              <a:rPr kumimoji="1" lang="en-US" altLang="ja-JP" sz="2400" b="0" dirty="0">
                <a:solidFill>
                  <a:schemeClr val="tx1"/>
                </a:solidFill>
              </a:rPr>
              <a:t/>
            </a:r>
            <a:br>
              <a:rPr kumimoji="1" lang="en-US" altLang="ja-JP" sz="2400" b="0" dirty="0">
                <a:solidFill>
                  <a:schemeClr val="tx1"/>
                </a:solidFill>
              </a:rPr>
            </a:br>
            <a:r>
              <a:rPr kumimoji="1" lang="ja-JP" altLang="en-US" sz="2400" b="0" dirty="0">
                <a:solidFill>
                  <a:schemeClr val="tx1"/>
                </a:solidFill>
              </a:rPr>
              <a:t>どのような時代だったのだろうか。</a:t>
            </a:r>
            <a:r>
              <a:rPr kumimoji="1" lang="ja-JP" altLang="en-US" dirty="0"/>
              <a:t>
</a:t>
            </a:r>
            <a:r>
              <a:rPr kumimoji="1" lang="en-US" altLang="ja-JP" dirty="0" smtClean="0"/>
              <a:t>3</a:t>
            </a:r>
            <a:r>
              <a:rPr kumimoji="1" lang="ja-JP" altLang="en-US" dirty="0" smtClean="0"/>
              <a:t>　フランス</a:t>
            </a:r>
            <a:r>
              <a:rPr kumimoji="1" lang="ja-JP" altLang="en-US" dirty="0"/>
              <a:t>革命と</a:t>
            </a:r>
            <a:r>
              <a:rPr kumimoji="1" lang="ja-JP" altLang="en-US" dirty="0" smtClean="0"/>
              <a:t>ナポレオン①</a:t>
            </a:r>
            <a:r>
              <a:rPr kumimoji="1" lang="ja-JP" altLang="en-US" dirty="0"/>
              <a:t>
</a:t>
            </a:r>
            <a:r>
              <a:rPr kumimoji="1" lang="ja-JP" altLang="en-US" sz="2400" b="0" dirty="0">
                <a:solidFill>
                  <a:schemeClr val="tx1"/>
                </a:solidFill>
              </a:rPr>
              <a:t>フランス革命はどのような世界史的意義をもったのだろうか</a:t>
            </a:r>
            <a:r>
              <a:rPr kumimoji="1" lang="ja-JP" altLang="en-US" sz="2400" b="0" dirty="0" smtClean="0">
                <a:solidFill>
                  <a:schemeClr val="tx1"/>
                </a:solidFill>
              </a:rPr>
              <a:t>。</a:t>
            </a:r>
            <a:r>
              <a:rPr kumimoji="1" lang="en-US" altLang="ja-JP" sz="2400" b="0" dirty="0" smtClean="0">
                <a:solidFill>
                  <a:schemeClr val="tx1"/>
                </a:solidFill>
              </a:rPr>
              <a:t/>
            </a:r>
            <a:br>
              <a:rPr kumimoji="1" lang="en-US" altLang="ja-JP" sz="2400" b="0" dirty="0" smtClean="0">
                <a:solidFill>
                  <a:schemeClr val="tx1"/>
                </a:solidFill>
              </a:rPr>
            </a:br>
            <a:r>
              <a:rPr lang="ja-JP" altLang="en-US" sz="2400" b="0" dirty="0" smtClean="0">
                <a:solidFill>
                  <a:schemeClr val="tx1"/>
                </a:solidFill>
              </a:rPr>
              <a:t>また、ナポレオンは大陸をどのように支配したのだろうか。</a:t>
            </a:r>
            <a:r>
              <a:rPr kumimoji="1" lang="ja-JP" altLang="en-US" dirty="0"/>
              <a:t>
</a:t>
            </a:r>
          </a:p>
        </p:txBody>
      </p:sp>
    </p:spTree>
    <p:extLst>
      <p:ext uri="{BB962C8B-B14F-4D97-AF65-F5344CB8AC3E}">
        <p14:creationId xmlns:p14="http://schemas.microsoft.com/office/powerpoint/2010/main" val="68091147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D3545789-6107-4BDF-A4CA-CB1AAF893297}"/>
              </a:ext>
            </a:extLst>
          </p:cNvPr>
          <p:cNvSpPr>
            <a:spLocks noGrp="1"/>
          </p:cNvSpPr>
          <p:nvPr>
            <p:ph type="body" sz="quarter" idx="13"/>
          </p:nvPr>
        </p:nvSpPr>
        <p:spPr>
          <a:xfrm>
            <a:off x="309563" y="901427"/>
            <a:ext cx="8570826" cy="718777"/>
          </a:xfrm>
        </p:spPr>
        <p:txBody>
          <a:bodyPr>
            <a:normAutofit/>
          </a:bodyPr>
          <a:lstStyle/>
          <a:p>
            <a:r>
              <a:rPr kumimoji="1" lang="en-US" altLang="ja-JP" sz="2200" dirty="0" smtClean="0"/>
              <a:t>Q</a:t>
            </a:r>
            <a:r>
              <a:rPr kumimoji="1" lang="ja-JP" altLang="en-US" sz="2200" dirty="0" smtClean="0"/>
              <a:t>　ヴァレンヌ逃亡事件が、その後のフランスにあたえた影響について、考えてみよう。</a:t>
            </a:r>
            <a:endParaRPr kumimoji="1" lang="ja-JP" altLang="en-US" sz="2200" dirty="0"/>
          </a:p>
        </p:txBody>
      </p:sp>
      <p:sp>
        <p:nvSpPr>
          <p:cNvPr id="4" name="コンテンツ プレースホルダー 3">
            <a:extLst>
              <a:ext uri="{FF2B5EF4-FFF2-40B4-BE49-F238E27FC236}">
                <a16:creationId xmlns="" xmlns:a16="http://schemas.microsoft.com/office/drawing/2014/main" id="{8F19ADA2-BB56-4048-8873-DCF456ADD7A4}"/>
              </a:ext>
            </a:extLst>
          </p:cNvPr>
          <p:cNvSpPr>
            <a:spLocks noGrp="1"/>
          </p:cNvSpPr>
          <p:nvPr>
            <p:ph sz="quarter" idx="15"/>
          </p:nvPr>
        </p:nvSpPr>
        <p:spPr/>
        <p:txBody>
          <a:bodyPr/>
          <a:lstStyle/>
          <a:p>
            <a:r>
              <a:rPr kumimoji="1" lang="ja-JP" altLang="en-US" dirty="0" smtClean="0"/>
              <a:t>問いかけ</a:t>
            </a:r>
            <a:endParaRPr kumimoji="1" lang="ja-JP" altLang="en-US" dirty="0"/>
          </a:p>
        </p:txBody>
      </p:sp>
      <p:sp>
        <p:nvSpPr>
          <p:cNvPr id="8" name="テキスト ボックス 7"/>
          <p:cNvSpPr txBox="1"/>
          <p:nvPr/>
        </p:nvSpPr>
        <p:spPr>
          <a:xfrm>
            <a:off x="296562" y="3361038"/>
            <a:ext cx="8583827" cy="769441"/>
          </a:xfrm>
          <a:prstGeom prst="rect">
            <a:avLst/>
          </a:prstGeom>
          <a:noFill/>
        </p:spPr>
        <p:txBody>
          <a:bodyPr wrap="square" rtlCol="0">
            <a:spAutoFit/>
          </a:bodyPr>
          <a:lstStyle/>
          <a:p>
            <a:r>
              <a:rPr kumimoji="1" lang="ja-JP" altLang="en-US" sz="2200" dirty="0" smtClean="0"/>
              <a:t>国民の国王への信頼はうすれ、共和派が急速に台頭することになったと考えられる。</a:t>
            </a:r>
            <a:endParaRPr kumimoji="1" lang="ja-JP" altLang="en-US" sz="2200" dirty="0"/>
          </a:p>
        </p:txBody>
      </p:sp>
    </p:spTree>
    <p:extLst>
      <p:ext uri="{BB962C8B-B14F-4D97-AF65-F5344CB8AC3E}">
        <p14:creationId xmlns:p14="http://schemas.microsoft.com/office/powerpoint/2010/main" val="2692821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9C13A9D8-90B1-4103-830D-8FA83679100D}"/>
              </a:ext>
            </a:extLst>
          </p:cNvPr>
          <p:cNvSpPr>
            <a:spLocks noGrp="1"/>
          </p:cNvSpPr>
          <p:nvPr>
            <p:ph type="body" sz="quarter" idx="13"/>
          </p:nvPr>
        </p:nvSpPr>
        <p:spPr>
          <a:xfrm>
            <a:off x="309563" y="901427"/>
            <a:ext cx="8579064" cy="981706"/>
          </a:xfrm>
        </p:spPr>
        <p:txBody>
          <a:bodyPr>
            <a:noAutofit/>
          </a:bodyPr>
          <a:lstStyle/>
          <a:p>
            <a:r>
              <a:rPr kumimoji="1" lang="ja-JP" altLang="en-US" sz="2200" dirty="0"/>
              <a:t>あらたに招集された立法議会では共和政をめざすジロンド派が優勢となり、オーストリアに宣戦すると、オーストリア軍はプロイセン軍とともにフランスに侵入した。</a:t>
            </a:r>
          </a:p>
        </p:txBody>
      </p:sp>
      <p:sp>
        <p:nvSpPr>
          <p:cNvPr id="3" name="テキスト プレースホルダー 2">
            <a:extLst>
              <a:ext uri="{FF2B5EF4-FFF2-40B4-BE49-F238E27FC236}">
                <a16:creationId xmlns="" xmlns:a16="http://schemas.microsoft.com/office/drawing/2014/main" id="{48AC89EE-FD0C-40D7-8AC0-015BAA491B88}"/>
              </a:ext>
            </a:extLst>
          </p:cNvPr>
          <p:cNvSpPr>
            <a:spLocks noGrp="1"/>
          </p:cNvSpPr>
          <p:nvPr>
            <p:ph type="body" sz="quarter" idx="14"/>
          </p:nvPr>
        </p:nvSpPr>
        <p:spPr/>
        <p:txBody>
          <a:bodyPr/>
          <a:lstStyle/>
          <a:p>
            <a:r>
              <a:rPr kumimoji="1" lang="ja-JP" altLang="en-US"/>
              <a:t>３</a:t>
            </a:r>
            <a:r>
              <a:rPr kumimoji="1" lang="en-US" altLang="ja-JP"/>
              <a:t>-1</a:t>
            </a:r>
            <a:r>
              <a:rPr kumimoji="1" lang="ja-JP" altLang="en-US"/>
              <a:t>フランス</a:t>
            </a:r>
            <a:r>
              <a:rPr kumimoji="1" lang="ja-JP" altLang="en-US" dirty="0"/>
              <a:t>革命と</a:t>
            </a:r>
            <a:r>
              <a:rPr kumimoji="1" lang="ja-JP" altLang="en-US"/>
              <a:t>ナポレオン▶</a:t>
            </a:r>
            <a:r>
              <a:rPr kumimoji="1" lang="en-US" altLang="ja-JP"/>
              <a:t>3 </a:t>
            </a:r>
            <a:r>
              <a:rPr kumimoji="1" lang="ja-JP" altLang="en-US"/>
              <a:t>立憲</a:t>
            </a:r>
            <a:r>
              <a:rPr kumimoji="1" lang="ja-JP" altLang="en-US" dirty="0"/>
              <a:t>君主政と対外戦争</a:t>
            </a:r>
          </a:p>
        </p:txBody>
      </p:sp>
      <p:sp>
        <p:nvSpPr>
          <p:cNvPr id="4" name="コンテンツ プレースホルダー 3">
            <a:extLst>
              <a:ext uri="{FF2B5EF4-FFF2-40B4-BE49-F238E27FC236}">
                <a16:creationId xmlns="" xmlns:a16="http://schemas.microsoft.com/office/drawing/2014/main" id="{A88138D8-B9F8-4A27-9305-DA490A13512C}"/>
              </a:ext>
            </a:extLst>
          </p:cNvPr>
          <p:cNvSpPr>
            <a:spLocks noGrp="1"/>
          </p:cNvSpPr>
          <p:nvPr>
            <p:ph sz="quarter" idx="15"/>
          </p:nvPr>
        </p:nvSpPr>
        <p:spPr/>
        <p:txBody>
          <a:bodyPr/>
          <a:lstStyle/>
          <a:p>
            <a:r>
              <a:rPr kumimoji="1" lang="ja-JP" altLang="en-US" dirty="0"/>
              <a:t>Ｂ 立法議会</a:t>
            </a:r>
          </a:p>
        </p:txBody>
      </p:sp>
      <p:pic>
        <p:nvPicPr>
          <p:cNvPr id="7" name="図 6">
            <a:extLst>
              <a:ext uri="{FF2B5EF4-FFF2-40B4-BE49-F238E27FC236}">
                <a16:creationId xmlns="" xmlns:a16="http://schemas.microsoft.com/office/drawing/2014/main" id="{FD3A2DAD-2F78-4C15-94CD-4E9015451695}"/>
              </a:ext>
            </a:extLst>
          </p:cNvPr>
          <p:cNvPicPr>
            <a:picLocks noChangeAspect="1"/>
          </p:cNvPicPr>
          <p:nvPr/>
        </p:nvPicPr>
        <p:blipFill>
          <a:blip r:embed="rId2"/>
          <a:stretch>
            <a:fillRect/>
          </a:stretch>
        </p:blipFill>
        <p:spPr>
          <a:xfrm>
            <a:off x="1345244" y="2173441"/>
            <a:ext cx="4880403" cy="4506747"/>
          </a:xfrm>
          <a:prstGeom prst="rect">
            <a:avLst/>
          </a:prstGeom>
        </p:spPr>
      </p:pic>
      <p:sp>
        <p:nvSpPr>
          <p:cNvPr id="8" name="as1">
            <a:extLst>
              <a:ext uri="{FF2B5EF4-FFF2-40B4-BE49-F238E27FC236}">
                <a16:creationId xmlns="" xmlns:a16="http://schemas.microsoft.com/office/drawing/2014/main" id="{596C4AEB-1409-42B7-866A-7F4E4A2DF8B3}"/>
              </a:ext>
            </a:extLst>
          </p:cNvPr>
          <p:cNvSpPr txBox="1"/>
          <p:nvPr/>
        </p:nvSpPr>
        <p:spPr>
          <a:xfrm>
            <a:off x="6200933" y="6423363"/>
            <a:ext cx="1813061" cy="338554"/>
          </a:xfrm>
          <a:prstGeom prst="rect">
            <a:avLst/>
          </a:prstGeom>
          <a:noFill/>
        </p:spPr>
        <p:txBody>
          <a:bodyPr wrap="square" rtlCol="0">
            <a:spAutoFit/>
          </a:bodyPr>
          <a:lstStyle/>
          <a:p>
            <a:r>
              <a:rPr kumimoji="1" lang="ja-JP" altLang="en-US" sz="1600" b="1" dirty="0" smtClean="0"/>
              <a:t>革命期</a:t>
            </a:r>
            <a:r>
              <a:rPr kumimoji="1" lang="ja-JP" altLang="en-US" sz="1600" b="1" dirty="0"/>
              <a:t>の</a:t>
            </a:r>
            <a:r>
              <a:rPr kumimoji="1" lang="ja-JP" altLang="en-US" sz="1600" b="1" dirty="0" smtClean="0"/>
              <a:t>フランス </a:t>
            </a:r>
            <a:r>
              <a:rPr kumimoji="1" lang="ja-JP" altLang="en-US" sz="1600" dirty="0"/>
              <a:t>　</a:t>
            </a:r>
          </a:p>
        </p:txBody>
      </p:sp>
    </p:spTree>
    <p:extLst>
      <p:ext uri="{BB962C8B-B14F-4D97-AF65-F5344CB8AC3E}">
        <p14:creationId xmlns:p14="http://schemas.microsoft.com/office/powerpoint/2010/main" val="1173251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9030460F-04E1-4771-9227-595AA64D822A}"/>
              </a:ext>
            </a:extLst>
          </p:cNvPr>
          <p:cNvSpPr>
            <a:spLocks noGrp="1"/>
          </p:cNvSpPr>
          <p:nvPr>
            <p:ph type="body" sz="quarter" idx="13"/>
          </p:nvPr>
        </p:nvSpPr>
        <p:spPr>
          <a:xfrm>
            <a:off x="309562" y="901427"/>
            <a:ext cx="8678129" cy="718777"/>
          </a:xfrm>
        </p:spPr>
        <p:txBody>
          <a:bodyPr>
            <a:normAutofit/>
          </a:bodyPr>
          <a:lstStyle/>
          <a:p>
            <a:r>
              <a:rPr kumimoji="1" lang="ja-JP" altLang="en-US" sz="2200" dirty="0"/>
              <a:t>オーストリア軍とプロイセン軍が侵入すると、パリの民衆や義勇兵らがたちあがり、王権を停止させた。</a:t>
            </a:r>
          </a:p>
        </p:txBody>
      </p:sp>
      <p:sp>
        <p:nvSpPr>
          <p:cNvPr id="3" name="テキスト プレースホルダー 2">
            <a:extLst>
              <a:ext uri="{FF2B5EF4-FFF2-40B4-BE49-F238E27FC236}">
                <a16:creationId xmlns="" xmlns:a16="http://schemas.microsoft.com/office/drawing/2014/main" id="{6E79E194-B93B-48FF-827A-827EBB504795}"/>
              </a:ext>
            </a:extLst>
          </p:cNvPr>
          <p:cNvSpPr>
            <a:spLocks noGrp="1"/>
          </p:cNvSpPr>
          <p:nvPr>
            <p:ph type="body" sz="quarter" idx="14"/>
          </p:nvPr>
        </p:nvSpPr>
        <p:spPr/>
        <p:txBody>
          <a:bodyPr/>
          <a:lstStyle/>
          <a:p>
            <a:r>
              <a:rPr kumimoji="1" lang="ja-JP" altLang="en-US"/>
              <a:t>３</a:t>
            </a:r>
            <a:r>
              <a:rPr kumimoji="1" lang="en-US" altLang="ja-JP"/>
              <a:t>-1</a:t>
            </a:r>
            <a:r>
              <a:rPr kumimoji="1" lang="ja-JP" altLang="en-US"/>
              <a:t>フランス</a:t>
            </a:r>
            <a:r>
              <a:rPr kumimoji="1" lang="ja-JP" altLang="en-US" dirty="0"/>
              <a:t>革命と</a:t>
            </a:r>
            <a:r>
              <a:rPr kumimoji="1" lang="ja-JP" altLang="en-US"/>
              <a:t>ナポレオン▶</a:t>
            </a:r>
            <a:r>
              <a:rPr kumimoji="1" lang="en-US" altLang="ja-JP"/>
              <a:t>3 </a:t>
            </a:r>
            <a:r>
              <a:rPr kumimoji="1" lang="ja-JP" altLang="en-US"/>
              <a:t>立憲</a:t>
            </a:r>
            <a:r>
              <a:rPr kumimoji="1" lang="ja-JP" altLang="en-US" dirty="0"/>
              <a:t>君主政と対外戦争</a:t>
            </a:r>
          </a:p>
        </p:txBody>
      </p:sp>
      <p:sp>
        <p:nvSpPr>
          <p:cNvPr id="4" name="コンテンツ プレースホルダー 3">
            <a:extLst>
              <a:ext uri="{FF2B5EF4-FFF2-40B4-BE49-F238E27FC236}">
                <a16:creationId xmlns="" xmlns:a16="http://schemas.microsoft.com/office/drawing/2014/main" id="{641FB85D-193D-4242-A840-7CE49C4A86D5}"/>
              </a:ext>
            </a:extLst>
          </p:cNvPr>
          <p:cNvSpPr>
            <a:spLocks noGrp="1"/>
          </p:cNvSpPr>
          <p:nvPr>
            <p:ph sz="quarter" idx="15"/>
          </p:nvPr>
        </p:nvSpPr>
        <p:spPr>
          <a:xfrm>
            <a:off x="364066" y="391025"/>
            <a:ext cx="8441267" cy="484187"/>
          </a:xfrm>
        </p:spPr>
        <p:txBody>
          <a:bodyPr/>
          <a:lstStyle/>
          <a:p>
            <a:r>
              <a:rPr kumimoji="1" lang="en-US" altLang="ja-JP" dirty="0"/>
              <a:t>C </a:t>
            </a:r>
            <a:r>
              <a:rPr kumimoji="1" lang="ja-JP" altLang="en-US" dirty="0"/>
              <a:t>王政の廃止</a:t>
            </a:r>
          </a:p>
        </p:txBody>
      </p:sp>
      <p:sp>
        <p:nvSpPr>
          <p:cNvPr id="6" name="as1">
            <a:extLst>
              <a:ext uri="{FF2B5EF4-FFF2-40B4-BE49-F238E27FC236}">
                <a16:creationId xmlns="" xmlns:a16="http://schemas.microsoft.com/office/drawing/2014/main" id="{85410E95-8A94-4E43-9158-CF013F78A172}"/>
              </a:ext>
            </a:extLst>
          </p:cNvPr>
          <p:cNvSpPr txBox="1"/>
          <p:nvPr/>
        </p:nvSpPr>
        <p:spPr>
          <a:xfrm>
            <a:off x="3748779" y="5591056"/>
            <a:ext cx="1651360" cy="338554"/>
          </a:xfrm>
          <a:prstGeom prst="rect">
            <a:avLst/>
          </a:prstGeom>
          <a:noFill/>
        </p:spPr>
        <p:txBody>
          <a:bodyPr wrap="square" rtlCol="0">
            <a:spAutoFit/>
          </a:bodyPr>
          <a:lstStyle/>
          <a:p>
            <a:r>
              <a:rPr kumimoji="1" lang="ja-JP" altLang="en-US" sz="1600" b="1" dirty="0" smtClean="0"/>
              <a:t>ルイ</a:t>
            </a:r>
            <a:r>
              <a:rPr kumimoji="1" lang="en-US" altLang="ja-JP" sz="1600" b="1" dirty="0"/>
              <a:t>16</a:t>
            </a:r>
            <a:r>
              <a:rPr kumimoji="1" lang="ja-JP" altLang="en-US" sz="1600" b="1" dirty="0"/>
              <a:t>世の</a:t>
            </a:r>
            <a:r>
              <a:rPr kumimoji="1" lang="ja-JP" altLang="en-US" sz="1600" b="1" dirty="0" smtClean="0"/>
              <a:t>処刑 </a:t>
            </a:r>
            <a:r>
              <a:rPr kumimoji="1" lang="ja-JP" altLang="en-US" sz="1600" dirty="0"/>
              <a:t>　</a:t>
            </a:r>
          </a:p>
        </p:txBody>
      </p:sp>
      <p:pic>
        <p:nvPicPr>
          <p:cNvPr id="7" name="図 6">
            <a:extLst>
              <a:ext uri="{FF2B5EF4-FFF2-40B4-BE49-F238E27FC236}">
                <a16:creationId xmlns="" xmlns:a16="http://schemas.microsoft.com/office/drawing/2014/main" id="{E6C047AE-7FEF-4991-9526-7A01071010A6}"/>
              </a:ext>
            </a:extLst>
          </p:cNvPr>
          <p:cNvPicPr>
            <a:picLocks noChangeAspect="1"/>
          </p:cNvPicPr>
          <p:nvPr/>
        </p:nvPicPr>
        <p:blipFill rotWithShape="1">
          <a:blip r:embed="rId2">
            <a:extLst>
              <a:ext uri="{28A0092B-C50C-407E-A947-70E740481C1C}">
                <a14:useLocalDpi xmlns:a14="http://schemas.microsoft.com/office/drawing/2010/main" val="0"/>
              </a:ext>
            </a:extLst>
          </a:blip>
          <a:srcRect l="3121" t="7720" r="4271" b="15060"/>
          <a:stretch/>
        </p:blipFill>
        <p:spPr>
          <a:xfrm>
            <a:off x="1384757" y="1967996"/>
            <a:ext cx="6374485" cy="3623060"/>
          </a:xfrm>
          <a:prstGeom prst="rect">
            <a:avLst/>
          </a:prstGeom>
        </p:spPr>
      </p:pic>
      <p:sp>
        <p:nvSpPr>
          <p:cNvPr id="5" name="テキスト ボックス 4"/>
          <p:cNvSpPr txBox="1"/>
          <p:nvPr/>
        </p:nvSpPr>
        <p:spPr>
          <a:xfrm>
            <a:off x="364065" y="6037495"/>
            <a:ext cx="8541037" cy="707886"/>
          </a:xfrm>
          <a:prstGeom prst="rect">
            <a:avLst/>
          </a:prstGeom>
          <a:noFill/>
        </p:spPr>
        <p:txBody>
          <a:bodyPr wrap="square" rtlCol="0">
            <a:spAutoFit/>
          </a:bodyPr>
          <a:lstStyle/>
          <a:p>
            <a:r>
              <a:rPr kumimoji="1" lang="en-US" altLang="ja-JP" sz="2000" dirty="0" smtClean="0"/>
              <a:t>1793</a:t>
            </a:r>
            <a:r>
              <a:rPr kumimoji="1" lang="ja-JP" altLang="en-US" sz="2000" dirty="0" smtClean="0"/>
              <a:t>年</a:t>
            </a:r>
            <a:r>
              <a:rPr kumimoji="1" lang="en-US" altLang="ja-JP" sz="2000" dirty="0" smtClean="0"/>
              <a:t>1</a:t>
            </a:r>
            <a:r>
              <a:rPr kumimoji="1" lang="ja-JP" altLang="en-US" sz="2000" dirty="0" smtClean="0"/>
              <a:t>月</a:t>
            </a:r>
            <a:r>
              <a:rPr kumimoji="1" lang="en-US" altLang="ja-JP" sz="2000" dirty="0" smtClean="0"/>
              <a:t>21</a:t>
            </a:r>
            <a:r>
              <a:rPr kumimoji="1" lang="ja-JP" altLang="en-US" sz="2000" dirty="0" smtClean="0"/>
              <a:t>日に、国王は革命広場（現在のコンコルド広場）で処刑された。図の中央に断頭台（ギロチン）がみえる。</a:t>
            </a:r>
            <a:endParaRPr kumimoji="1" lang="ja-JP" altLang="en-US" sz="2000" dirty="0"/>
          </a:p>
        </p:txBody>
      </p:sp>
    </p:spTree>
    <p:extLst>
      <p:ext uri="{BB962C8B-B14F-4D97-AF65-F5344CB8AC3E}">
        <p14:creationId xmlns:p14="http://schemas.microsoft.com/office/powerpoint/2010/main" val="2859926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542AC130-CF31-496E-AD68-2744AB761461}"/>
              </a:ext>
            </a:extLst>
          </p:cNvPr>
          <p:cNvSpPr>
            <a:spLocks noGrp="1"/>
          </p:cNvSpPr>
          <p:nvPr>
            <p:ph type="body" sz="quarter" idx="13"/>
          </p:nvPr>
        </p:nvSpPr>
        <p:spPr>
          <a:xfrm>
            <a:off x="309563" y="1084327"/>
            <a:ext cx="8595540" cy="3032625"/>
          </a:xfrm>
        </p:spPr>
        <p:txBody>
          <a:bodyPr/>
          <a:lstStyle/>
          <a:p>
            <a:pPr marL="342900" indent="-342900">
              <a:buFont typeface="+mj-lt"/>
              <a:buAutoNum type="arabicPeriod"/>
            </a:pPr>
            <a:r>
              <a:rPr lang="ja-JP" altLang="en-US" sz="2200" b="1" dirty="0"/>
              <a:t>フランス革命の始まり①</a:t>
            </a:r>
            <a:endParaRPr lang="en-US" altLang="ja-JP" sz="2200" b="1" dirty="0"/>
          </a:p>
          <a:p>
            <a:pPr marL="0" indent="0">
              <a:buNone/>
            </a:pPr>
            <a:r>
              <a:rPr kumimoji="1" lang="ja-JP" altLang="en-US" sz="2000" dirty="0"/>
              <a:t>旧制度（アンシャン＝レジーム）のもとで三</a:t>
            </a:r>
            <a:r>
              <a:rPr kumimoji="1" lang="ja-JP" altLang="en-US" sz="2000" dirty="0" smtClean="0"/>
              <a:t>部会が招集</a:t>
            </a:r>
            <a:r>
              <a:rPr kumimoji="1" lang="ja-JP" altLang="en-US" sz="2000" dirty="0"/>
              <a:t>されると、第三身分の議員を中心に国民議会が成立した。</a:t>
            </a:r>
            <a:endParaRPr kumimoji="1" lang="en-US" altLang="ja-JP" sz="2000" dirty="0"/>
          </a:p>
          <a:p>
            <a:pPr marL="0" indent="0">
              <a:buNone/>
            </a:pPr>
            <a:r>
              <a:rPr lang="en-US" altLang="ja-JP" sz="2200" b="1" dirty="0" smtClean="0"/>
              <a:t>2</a:t>
            </a:r>
            <a:r>
              <a:rPr lang="en-US" altLang="ja-JP" sz="2200" b="1" dirty="0"/>
              <a:t>.  </a:t>
            </a:r>
            <a:r>
              <a:rPr lang="ja-JP" altLang="en-US" sz="2200" b="1" dirty="0"/>
              <a:t>フランス革命の始まり② </a:t>
            </a:r>
            <a:r>
              <a:rPr kumimoji="1" lang="ja-JP" altLang="en-US" sz="2200" dirty="0"/>
              <a:t>
</a:t>
            </a:r>
            <a:r>
              <a:rPr kumimoji="1" lang="ja-JP" altLang="en-US" sz="2000" dirty="0"/>
              <a:t>パリの民衆がバスティーユ牢獄を襲撃し、フランス革命が始まった。</a:t>
            </a:r>
            <a:endParaRPr kumimoji="1" lang="en-US" altLang="ja-JP" sz="2000" dirty="0"/>
          </a:p>
          <a:p>
            <a:pPr marL="0" indent="0">
              <a:buNone/>
            </a:pPr>
            <a:r>
              <a:rPr lang="en-US" altLang="ja-JP" sz="2200" b="1" dirty="0" smtClean="0"/>
              <a:t>3</a:t>
            </a:r>
            <a:r>
              <a:rPr lang="en-US" altLang="ja-JP" sz="2200" b="1" dirty="0"/>
              <a:t>.  </a:t>
            </a:r>
            <a:r>
              <a:rPr lang="ja-JP" altLang="en-US" sz="2200" b="1" dirty="0"/>
              <a:t>立憲君主政と対外戦争</a:t>
            </a:r>
            <a:r>
              <a:rPr kumimoji="1" lang="ja-JP" altLang="en-US" sz="2200" dirty="0"/>
              <a:t>
</a:t>
            </a:r>
            <a:r>
              <a:rPr kumimoji="1" lang="ja-JP" altLang="en-US" sz="2000" dirty="0"/>
              <a:t>立憲君主政に</a:t>
            </a:r>
            <a:r>
              <a:rPr kumimoji="1" lang="ja-JP" altLang="en-US" sz="2000" dirty="0" smtClean="0"/>
              <a:t>移行後、ジロンド派が優勢になると、</a:t>
            </a:r>
            <a:r>
              <a:rPr kumimoji="1" lang="ja-JP" altLang="en-US" sz="2000" dirty="0"/>
              <a:t>対外的な危機感のなかで王権が停止された。</a:t>
            </a:r>
          </a:p>
        </p:txBody>
      </p:sp>
    </p:spTree>
    <p:extLst>
      <p:ext uri="{BB962C8B-B14F-4D97-AF65-F5344CB8AC3E}">
        <p14:creationId xmlns:p14="http://schemas.microsoft.com/office/powerpoint/2010/main" val="279481973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A53F9250-ADA9-4C51-AF7F-73890F4D95C1}"/>
              </a:ext>
            </a:extLst>
          </p:cNvPr>
          <p:cNvSpPr>
            <a:spLocks noGrp="1"/>
          </p:cNvSpPr>
          <p:nvPr>
            <p:ph type="body" sz="quarter" idx="13"/>
          </p:nvPr>
        </p:nvSpPr>
        <p:spPr>
          <a:xfrm>
            <a:off x="309563" y="1084327"/>
            <a:ext cx="8496300" cy="1266244"/>
          </a:xfrm>
        </p:spPr>
        <p:txBody>
          <a:bodyPr/>
          <a:lstStyle/>
          <a:p>
            <a:r>
              <a:rPr kumimoji="1" lang="ja-JP" altLang="en-US" sz="2200" dirty="0"/>
              <a:t>フランス革命の始まり①
フランス革命の始まり②
立憲君主政と対外戦争</a:t>
            </a:r>
          </a:p>
        </p:txBody>
      </p:sp>
    </p:spTree>
    <p:extLst>
      <p:ext uri="{BB962C8B-B14F-4D97-AF65-F5344CB8AC3E}">
        <p14:creationId xmlns:p14="http://schemas.microsoft.com/office/powerpoint/2010/main" val="185410748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0CD58701-5A9B-444F-919D-5628A3C960AD}"/>
              </a:ext>
            </a:extLst>
          </p:cNvPr>
          <p:cNvSpPr>
            <a:spLocks noGrp="1"/>
          </p:cNvSpPr>
          <p:nvPr>
            <p:ph type="body" sz="quarter" idx="13"/>
          </p:nvPr>
        </p:nvSpPr>
        <p:spPr>
          <a:xfrm>
            <a:off x="309563" y="901427"/>
            <a:ext cx="8495770" cy="981706"/>
          </a:xfrm>
        </p:spPr>
        <p:txBody>
          <a:bodyPr>
            <a:noAutofit/>
          </a:bodyPr>
          <a:lstStyle/>
          <a:p>
            <a:r>
              <a:rPr kumimoji="1" lang="ja-JP" altLang="en-US" sz="2200" dirty="0"/>
              <a:t>革命前のフランスの政治･社会体制はアンシャン＝レジーム</a:t>
            </a:r>
            <a:r>
              <a:rPr kumimoji="1" lang="en-US" altLang="ja-JP" sz="2200" dirty="0"/>
              <a:t>(</a:t>
            </a:r>
            <a:r>
              <a:rPr kumimoji="1" lang="ja-JP" altLang="en-US" sz="2200" dirty="0"/>
              <a:t>旧制度</a:t>
            </a:r>
            <a:r>
              <a:rPr lang="en-US" altLang="ja-JP" sz="2200" dirty="0"/>
              <a:t>)</a:t>
            </a:r>
            <a:r>
              <a:rPr kumimoji="1" lang="ja-JP" altLang="en-US" sz="2200" dirty="0"/>
              <a:t>とよばれ、社会は聖職者</a:t>
            </a:r>
            <a:r>
              <a:rPr lang="en-US" altLang="ja-JP" sz="2200" dirty="0"/>
              <a:t>(</a:t>
            </a:r>
            <a:r>
              <a:rPr kumimoji="1" lang="ja-JP" altLang="en-US" sz="2200" dirty="0"/>
              <a:t>第一身分</a:t>
            </a:r>
            <a:r>
              <a:rPr lang="en-US" altLang="ja-JP" sz="2200" dirty="0"/>
              <a:t>)</a:t>
            </a:r>
            <a:r>
              <a:rPr lang="ja-JP" altLang="en-US" sz="2200" dirty="0"/>
              <a:t>･貴族</a:t>
            </a:r>
            <a:r>
              <a:rPr lang="en-US" altLang="ja-JP" sz="2200" dirty="0"/>
              <a:t>(</a:t>
            </a:r>
            <a:r>
              <a:rPr kumimoji="1" lang="ja-JP" altLang="en-US" sz="2200" dirty="0"/>
              <a:t>第二身分</a:t>
            </a:r>
            <a:r>
              <a:rPr lang="en-US" altLang="ja-JP" sz="2200" dirty="0"/>
              <a:t>)</a:t>
            </a:r>
            <a:r>
              <a:rPr lang="ja-JP" altLang="en-US" sz="2200" dirty="0"/>
              <a:t> ･平民</a:t>
            </a:r>
            <a:r>
              <a:rPr lang="en-US" altLang="ja-JP" sz="2200" dirty="0"/>
              <a:t>(</a:t>
            </a:r>
            <a:r>
              <a:rPr kumimoji="1" lang="ja-JP" altLang="en-US" sz="2200" dirty="0"/>
              <a:t>第三身分</a:t>
            </a:r>
            <a:r>
              <a:rPr lang="en-US" altLang="ja-JP" sz="2200" dirty="0"/>
              <a:t>)</a:t>
            </a:r>
            <a:r>
              <a:rPr kumimoji="1" lang="ja-JP" altLang="en-US" sz="2200" dirty="0"/>
              <a:t>の三つの身分にわけられていた。</a:t>
            </a:r>
          </a:p>
        </p:txBody>
      </p:sp>
      <p:sp>
        <p:nvSpPr>
          <p:cNvPr id="3" name="テキスト プレースホルダー 2">
            <a:extLst>
              <a:ext uri="{FF2B5EF4-FFF2-40B4-BE49-F238E27FC236}">
                <a16:creationId xmlns="" xmlns:a16="http://schemas.microsoft.com/office/drawing/2014/main" id="{16357240-3D85-4680-8039-0D88CEF079D5}"/>
              </a:ext>
            </a:extLst>
          </p:cNvPr>
          <p:cNvSpPr>
            <a:spLocks noGrp="1"/>
          </p:cNvSpPr>
          <p:nvPr>
            <p:ph type="body" sz="quarter" idx="14"/>
          </p:nvPr>
        </p:nvSpPr>
        <p:spPr/>
        <p:txBody>
          <a:bodyPr/>
          <a:lstStyle/>
          <a:p>
            <a:r>
              <a:rPr kumimoji="1" lang="ja-JP" altLang="en-US"/>
              <a:t>３</a:t>
            </a:r>
            <a:r>
              <a:rPr kumimoji="1" lang="en-US" altLang="ja-JP"/>
              <a:t>-1</a:t>
            </a:r>
            <a:r>
              <a:rPr kumimoji="1" lang="ja-JP" altLang="en-US"/>
              <a:t>フランス</a:t>
            </a:r>
            <a:r>
              <a:rPr kumimoji="1" lang="ja-JP" altLang="en-US" dirty="0"/>
              <a:t>革命と</a:t>
            </a:r>
            <a:r>
              <a:rPr kumimoji="1" lang="ja-JP" altLang="en-US"/>
              <a:t>ナポレオン▶</a:t>
            </a:r>
            <a:r>
              <a:rPr kumimoji="1" lang="en-US" altLang="ja-JP"/>
              <a:t>1 </a:t>
            </a:r>
            <a:r>
              <a:rPr kumimoji="1" lang="ja-JP" altLang="en-US"/>
              <a:t>フランス</a:t>
            </a:r>
            <a:r>
              <a:rPr kumimoji="1" lang="ja-JP" altLang="en-US" dirty="0"/>
              <a:t>革命の始まり①</a:t>
            </a:r>
          </a:p>
        </p:txBody>
      </p:sp>
      <p:sp>
        <p:nvSpPr>
          <p:cNvPr id="4" name="コンテンツ プレースホルダー 3">
            <a:extLst>
              <a:ext uri="{FF2B5EF4-FFF2-40B4-BE49-F238E27FC236}">
                <a16:creationId xmlns="" xmlns:a16="http://schemas.microsoft.com/office/drawing/2014/main" id="{99B51B2C-D85F-4DD8-80BE-925160A1AD45}"/>
              </a:ext>
            </a:extLst>
          </p:cNvPr>
          <p:cNvSpPr>
            <a:spLocks noGrp="1"/>
          </p:cNvSpPr>
          <p:nvPr>
            <p:ph sz="quarter" idx="15"/>
          </p:nvPr>
        </p:nvSpPr>
        <p:spPr/>
        <p:txBody>
          <a:bodyPr/>
          <a:lstStyle/>
          <a:p>
            <a:r>
              <a:rPr kumimoji="1" lang="ja-JP" altLang="en-US" dirty="0"/>
              <a:t>Ａ アンシャン＝</a:t>
            </a:r>
            <a:r>
              <a:rPr kumimoji="1" lang="ja-JP" altLang="en-US" dirty="0" smtClean="0"/>
              <a:t>レジーム</a:t>
            </a:r>
            <a:endParaRPr kumimoji="1" lang="ja-JP" altLang="en-US" dirty="0"/>
          </a:p>
        </p:txBody>
      </p:sp>
      <p:pic>
        <p:nvPicPr>
          <p:cNvPr id="8" name="図 7">
            <a:extLst>
              <a:ext uri="{FF2B5EF4-FFF2-40B4-BE49-F238E27FC236}">
                <a16:creationId xmlns="" xmlns:a16="http://schemas.microsoft.com/office/drawing/2014/main" id="{57926781-7871-479B-AF2E-9773488F74B4}"/>
              </a:ext>
            </a:extLst>
          </p:cNvPr>
          <p:cNvPicPr>
            <a:picLocks noChangeAspect="1"/>
          </p:cNvPicPr>
          <p:nvPr/>
        </p:nvPicPr>
        <p:blipFill>
          <a:blip r:embed="rId2"/>
          <a:stretch>
            <a:fillRect/>
          </a:stretch>
        </p:blipFill>
        <p:spPr>
          <a:xfrm>
            <a:off x="2999678" y="2058618"/>
            <a:ext cx="4406894" cy="4799382"/>
          </a:xfrm>
          <a:prstGeom prst="rect">
            <a:avLst/>
          </a:prstGeom>
        </p:spPr>
      </p:pic>
      <p:sp>
        <p:nvSpPr>
          <p:cNvPr id="10" name="as1">
            <a:extLst>
              <a:ext uri="{FF2B5EF4-FFF2-40B4-BE49-F238E27FC236}">
                <a16:creationId xmlns="" xmlns:a16="http://schemas.microsoft.com/office/drawing/2014/main" id="{F9EA0BB4-EF68-4952-8656-C7A06F67CB3C}"/>
              </a:ext>
            </a:extLst>
          </p:cNvPr>
          <p:cNvSpPr txBox="1"/>
          <p:nvPr/>
        </p:nvSpPr>
        <p:spPr>
          <a:xfrm>
            <a:off x="1666605" y="6502970"/>
            <a:ext cx="1415772" cy="338554"/>
          </a:xfrm>
          <a:prstGeom prst="rect">
            <a:avLst/>
          </a:prstGeom>
          <a:noFill/>
        </p:spPr>
        <p:txBody>
          <a:bodyPr wrap="none" rtlCol="0">
            <a:spAutoFit/>
          </a:bodyPr>
          <a:lstStyle/>
          <a:p>
            <a:r>
              <a:rPr kumimoji="1" lang="ja-JP" altLang="en-US" sz="1600" b="1" dirty="0" smtClean="0"/>
              <a:t>旧制度</a:t>
            </a:r>
            <a:r>
              <a:rPr kumimoji="1" lang="ja-JP" altLang="en-US" sz="1600" b="1" dirty="0"/>
              <a:t>の</a:t>
            </a:r>
            <a:r>
              <a:rPr kumimoji="1" lang="ja-JP" altLang="en-US" sz="1600" b="1" dirty="0" smtClean="0"/>
              <a:t>構造</a:t>
            </a:r>
            <a:endParaRPr kumimoji="1" lang="ja-JP" altLang="en-US" sz="1600" dirty="0"/>
          </a:p>
        </p:txBody>
      </p:sp>
    </p:spTree>
    <p:extLst>
      <p:ext uri="{BB962C8B-B14F-4D97-AF65-F5344CB8AC3E}">
        <p14:creationId xmlns:p14="http://schemas.microsoft.com/office/powerpoint/2010/main" val="1567821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B4D98DC4-89EA-41AB-AA9A-37F5B35051E6}"/>
              </a:ext>
            </a:extLst>
          </p:cNvPr>
          <p:cNvSpPr>
            <a:spLocks noGrp="1"/>
          </p:cNvSpPr>
          <p:nvPr>
            <p:ph type="body" sz="quarter" idx="13"/>
          </p:nvPr>
        </p:nvSpPr>
        <p:spPr>
          <a:xfrm>
            <a:off x="309563" y="901427"/>
            <a:ext cx="8587302" cy="718777"/>
          </a:xfrm>
        </p:spPr>
        <p:txBody>
          <a:bodyPr>
            <a:normAutofit/>
          </a:bodyPr>
          <a:lstStyle/>
          <a:p>
            <a:r>
              <a:rPr lang="ja-JP" altLang="en-US" sz="2200" dirty="0"/>
              <a:t>アンシャン＝レジーム </a:t>
            </a:r>
            <a:r>
              <a:rPr lang="en-US" altLang="ja-JP" sz="2200" dirty="0"/>
              <a:t>(</a:t>
            </a:r>
            <a:r>
              <a:rPr lang="ja-JP" altLang="en-US" sz="2200" dirty="0"/>
              <a:t>旧制度</a:t>
            </a:r>
            <a:r>
              <a:rPr lang="en-US" altLang="ja-JP" sz="2200" dirty="0"/>
              <a:t>)</a:t>
            </a:r>
            <a:r>
              <a:rPr lang="ja-JP" altLang="en-US" sz="2200" dirty="0"/>
              <a:t>は、第三身分の大きな負担により成り立っていた。</a:t>
            </a:r>
            <a:endParaRPr kumimoji="1" lang="ja-JP" altLang="en-US" sz="2200" dirty="0"/>
          </a:p>
        </p:txBody>
      </p:sp>
      <p:sp>
        <p:nvSpPr>
          <p:cNvPr id="3" name="テキスト プレースホルダー 2">
            <a:extLst>
              <a:ext uri="{FF2B5EF4-FFF2-40B4-BE49-F238E27FC236}">
                <a16:creationId xmlns="" xmlns:a16="http://schemas.microsoft.com/office/drawing/2014/main" id="{D5555105-DAC5-46C0-9E15-4D7BBC3F46F8}"/>
              </a:ext>
            </a:extLst>
          </p:cNvPr>
          <p:cNvSpPr>
            <a:spLocks noGrp="1"/>
          </p:cNvSpPr>
          <p:nvPr>
            <p:ph type="body" sz="quarter" idx="14"/>
          </p:nvPr>
        </p:nvSpPr>
        <p:spPr/>
        <p:txBody>
          <a:bodyPr/>
          <a:lstStyle/>
          <a:p>
            <a:r>
              <a:rPr kumimoji="1" lang="ja-JP" altLang="en-US"/>
              <a:t>３</a:t>
            </a:r>
            <a:r>
              <a:rPr kumimoji="1" lang="en-US" altLang="ja-JP"/>
              <a:t>-1</a:t>
            </a:r>
            <a:r>
              <a:rPr kumimoji="1" lang="ja-JP" altLang="en-US"/>
              <a:t>フランス</a:t>
            </a:r>
            <a:r>
              <a:rPr kumimoji="1" lang="ja-JP" altLang="en-US" dirty="0"/>
              <a:t>革命と</a:t>
            </a:r>
            <a:r>
              <a:rPr kumimoji="1" lang="ja-JP" altLang="en-US"/>
              <a:t>ナポレオン▶</a:t>
            </a:r>
            <a:r>
              <a:rPr kumimoji="1" lang="en-US" altLang="ja-JP"/>
              <a:t>1 </a:t>
            </a:r>
            <a:r>
              <a:rPr kumimoji="1" lang="ja-JP" altLang="en-US"/>
              <a:t>フランス</a:t>
            </a:r>
            <a:r>
              <a:rPr kumimoji="1" lang="ja-JP" altLang="en-US" dirty="0"/>
              <a:t>革命の始まり①</a:t>
            </a:r>
          </a:p>
        </p:txBody>
      </p:sp>
      <p:sp>
        <p:nvSpPr>
          <p:cNvPr id="4" name="コンテンツ プレースホルダー 3">
            <a:extLst>
              <a:ext uri="{FF2B5EF4-FFF2-40B4-BE49-F238E27FC236}">
                <a16:creationId xmlns="" xmlns:a16="http://schemas.microsoft.com/office/drawing/2014/main" id="{56AC435F-D85E-4EDC-B616-C082010AB369}"/>
              </a:ext>
            </a:extLst>
          </p:cNvPr>
          <p:cNvSpPr>
            <a:spLocks noGrp="1"/>
          </p:cNvSpPr>
          <p:nvPr>
            <p:ph sz="quarter" idx="15"/>
          </p:nvPr>
        </p:nvSpPr>
        <p:spPr/>
        <p:txBody>
          <a:bodyPr/>
          <a:lstStyle/>
          <a:p>
            <a:r>
              <a:rPr kumimoji="1" lang="en-US" altLang="ja-JP" dirty="0"/>
              <a:t>B </a:t>
            </a:r>
            <a:r>
              <a:rPr lang="ja-JP" altLang="en-US" dirty="0" smtClean="0"/>
              <a:t>第三身分</a:t>
            </a:r>
            <a:endParaRPr kumimoji="1" lang="ja-JP" altLang="en-US" dirty="0"/>
          </a:p>
        </p:txBody>
      </p:sp>
      <p:pic>
        <p:nvPicPr>
          <p:cNvPr id="6" name="図 5">
            <a:extLst>
              <a:ext uri="{FF2B5EF4-FFF2-40B4-BE49-F238E27FC236}">
                <a16:creationId xmlns="" xmlns:a16="http://schemas.microsoft.com/office/drawing/2014/main" id="{24ABD484-EF8F-4C06-8C37-FE0A83C4AFF5}"/>
              </a:ext>
            </a:extLst>
          </p:cNvPr>
          <p:cNvPicPr>
            <a:picLocks noChangeAspect="1"/>
          </p:cNvPicPr>
          <p:nvPr/>
        </p:nvPicPr>
        <p:blipFill rotWithShape="1">
          <a:blip r:embed="rId2"/>
          <a:srcRect l="2672" t="1725" r="1990" b="2791"/>
          <a:stretch/>
        </p:blipFill>
        <p:spPr>
          <a:xfrm>
            <a:off x="364066" y="1926804"/>
            <a:ext cx="5782892" cy="4383379"/>
          </a:xfrm>
          <a:prstGeom prst="rect">
            <a:avLst/>
          </a:prstGeom>
        </p:spPr>
      </p:pic>
      <p:sp>
        <p:nvSpPr>
          <p:cNvPr id="7" name="as1">
            <a:extLst>
              <a:ext uri="{FF2B5EF4-FFF2-40B4-BE49-F238E27FC236}">
                <a16:creationId xmlns="" xmlns:a16="http://schemas.microsoft.com/office/drawing/2014/main" id="{EE618859-CEA2-44FE-A5AF-DD494A249CED}"/>
              </a:ext>
            </a:extLst>
          </p:cNvPr>
          <p:cNvSpPr txBox="1"/>
          <p:nvPr/>
        </p:nvSpPr>
        <p:spPr>
          <a:xfrm>
            <a:off x="2122038" y="6278229"/>
            <a:ext cx="2266947" cy="338554"/>
          </a:xfrm>
          <a:prstGeom prst="rect">
            <a:avLst/>
          </a:prstGeom>
          <a:noFill/>
        </p:spPr>
        <p:txBody>
          <a:bodyPr wrap="square" rtlCol="0">
            <a:spAutoFit/>
          </a:bodyPr>
          <a:lstStyle/>
          <a:p>
            <a:r>
              <a:rPr kumimoji="1" lang="ja-JP" altLang="en-US" sz="1600" b="1" dirty="0" smtClean="0"/>
              <a:t>アンシャン</a:t>
            </a:r>
            <a:r>
              <a:rPr kumimoji="1" lang="ja-JP" altLang="en-US" sz="1600" b="1" dirty="0"/>
              <a:t>＝</a:t>
            </a:r>
            <a:r>
              <a:rPr kumimoji="1" lang="ja-JP" altLang="en-US" sz="1600" b="1" dirty="0" smtClean="0"/>
              <a:t>レジーム </a:t>
            </a:r>
            <a:r>
              <a:rPr kumimoji="1" lang="ja-JP" altLang="en-US" sz="1600" dirty="0"/>
              <a:t>　</a:t>
            </a:r>
          </a:p>
        </p:txBody>
      </p:sp>
      <p:sp>
        <p:nvSpPr>
          <p:cNvPr id="5" name="テキスト ボックス 4"/>
          <p:cNvSpPr txBox="1"/>
          <p:nvPr/>
        </p:nvSpPr>
        <p:spPr>
          <a:xfrm>
            <a:off x="6170140" y="1926804"/>
            <a:ext cx="2726725" cy="2862322"/>
          </a:xfrm>
          <a:prstGeom prst="rect">
            <a:avLst/>
          </a:prstGeom>
          <a:noFill/>
        </p:spPr>
        <p:txBody>
          <a:bodyPr wrap="square" rtlCol="0">
            <a:spAutoFit/>
          </a:bodyPr>
          <a:lstStyle/>
          <a:p>
            <a:r>
              <a:rPr kumimoji="1" lang="ja-JP" altLang="en-US" sz="2000" dirty="0" smtClean="0"/>
              <a:t>革命前の旧制度の矛盾を風刺した当時の版画。免税特権をもつ第一身分（左）と第二身分（右）が、重税という岩に押しつぶされて身動きがとれない第三身分（下）の上に平気でのっている。</a:t>
            </a:r>
            <a:endParaRPr kumimoji="1" lang="ja-JP" altLang="en-US" sz="2000" dirty="0"/>
          </a:p>
        </p:txBody>
      </p:sp>
    </p:spTree>
    <p:extLst>
      <p:ext uri="{BB962C8B-B14F-4D97-AF65-F5344CB8AC3E}">
        <p14:creationId xmlns:p14="http://schemas.microsoft.com/office/powerpoint/2010/main" val="112264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EE0DB558-D8CA-49B9-9C6D-36F868E91FFF}"/>
              </a:ext>
            </a:extLst>
          </p:cNvPr>
          <p:cNvSpPr>
            <a:spLocks noGrp="1"/>
          </p:cNvSpPr>
          <p:nvPr>
            <p:ph type="body" sz="quarter" idx="13"/>
          </p:nvPr>
        </p:nvSpPr>
        <p:spPr>
          <a:xfrm>
            <a:off x="309563" y="901427"/>
            <a:ext cx="8603778" cy="718777"/>
          </a:xfrm>
        </p:spPr>
        <p:txBody>
          <a:bodyPr>
            <a:noAutofit/>
          </a:bodyPr>
          <a:lstStyle/>
          <a:p>
            <a:r>
              <a:rPr kumimoji="1" lang="ja-JP" altLang="en-US" sz="2200" dirty="0"/>
              <a:t>ルイ</a:t>
            </a:r>
            <a:r>
              <a:rPr kumimoji="1" lang="en-US" altLang="ja-JP" sz="2200" dirty="0"/>
              <a:t>16</a:t>
            </a:r>
            <a:r>
              <a:rPr kumimoji="1" lang="ja-JP" altLang="en-US" sz="2200" dirty="0"/>
              <a:t>世が三部会をひらくと、第三身分の議員は自分たちの議会を国民議会と称し、憲法が制定されるまで解散しないことを誓った</a:t>
            </a:r>
            <a:r>
              <a:rPr kumimoji="1" lang="ja-JP" altLang="en-US" sz="2200" dirty="0" smtClean="0"/>
              <a:t>。</a:t>
            </a:r>
            <a:endParaRPr kumimoji="1" lang="ja-JP" altLang="en-US" sz="2200" dirty="0"/>
          </a:p>
        </p:txBody>
      </p:sp>
      <p:sp>
        <p:nvSpPr>
          <p:cNvPr id="3" name="テキスト プレースホルダー 2">
            <a:extLst>
              <a:ext uri="{FF2B5EF4-FFF2-40B4-BE49-F238E27FC236}">
                <a16:creationId xmlns="" xmlns:a16="http://schemas.microsoft.com/office/drawing/2014/main" id="{309BB3DC-7DDA-49B0-8451-9395FAA1D995}"/>
              </a:ext>
            </a:extLst>
          </p:cNvPr>
          <p:cNvSpPr>
            <a:spLocks noGrp="1"/>
          </p:cNvSpPr>
          <p:nvPr>
            <p:ph type="body" sz="quarter" idx="14"/>
          </p:nvPr>
        </p:nvSpPr>
        <p:spPr/>
        <p:txBody>
          <a:bodyPr/>
          <a:lstStyle/>
          <a:p>
            <a:r>
              <a:rPr kumimoji="1" lang="ja-JP" altLang="en-US" dirty="0"/>
              <a:t>３</a:t>
            </a:r>
            <a:r>
              <a:rPr kumimoji="1" lang="en-US" altLang="ja-JP" dirty="0"/>
              <a:t>-1</a:t>
            </a:r>
            <a:r>
              <a:rPr kumimoji="1" lang="ja-JP" altLang="en-US" dirty="0"/>
              <a:t>フランス革命とナポレオン▶</a:t>
            </a:r>
            <a:r>
              <a:rPr kumimoji="1" lang="en-US" altLang="ja-JP" dirty="0"/>
              <a:t>1 </a:t>
            </a:r>
            <a:r>
              <a:rPr kumimoji="1" lang="ja-JP" altLang="en-US" dirty="0"/>
              <a:t>フランス革命の始まり①</a:t>
            </a:r>
          </a:p>
        </p:txBody>
      </p:sp>
      <p:sp>
        <p:nvSpPr>
          <p:cNvPr id="4" name="コンテンツ プレースホルダー 3">
            <a:extLst>
              <a:ext uri="{FF2B5EF4-FFF2-40B4-BE49-F238E27FC236}">
                <a16:creationId xmlns="" xmlns:a16="http://schemas.microsoft.com/office/drawing/2014/main" id="{0CB5978E-FD9A-4211-AC9E-4CC7F6D69113}"/>
              </a:ext>
            </a:extLst>
          </p:cNvPr>
          <p:cNvSpPr>
            <a:spLocks noGrp="1"/>
          </p:cNvSpPr>
          <p:nvPr>
            <p:ph sz="quarter" idx="15"/>
          </p:nvPr>
        </p:nvSpPr>
        <p:spPr/>
        <p:txBody>
          <a:bodyPr/>
          <a:lstStyle/>
          <a:p>
            <a:r>
              <a:rPr kumimoji="1" lang="en-US" altLang="ja-JP" dirty="0"/>
              <a:t>C </a:t>
            </a:r>
            <a:r>
              <a:rPr kumimoji="1" lang="ja-JP" altLang="en-US" dirty="0" smtClean="0"/>
              <a:t>テニスコート（球戯場）の</a:t>
            </a:r>
            <a:r>
              <a:rPr kumimoji="1" lang="ja-JP" altLang="en-US" dirty="0"/>
              <a:t>誓い</a:t>
            </a:r>
          </a:p>
        </p:txBody>
      </p:sp>
      <p:pic>
        <p:nvPicPr>
          <p:cNvPr id="7" name="図 6">
            <a:extLst>
              <a:ext uri="{FF2B5EF4-FFF2-40B4-BE49-F238E27FC236}">
                <a16:creationId xmlns="" xmlns:a16="http://schemas.microsoft.com/office/drawing/2014/main" id="{FE1793DB-19AE-4FF7-B3EC-680B4038F60E}"/>
              </a:ext>
            </a:extLst>
          </p:cNvPr>
          <p:cNvPicPr>
            <a:picLocks noChangeAspect="1"/>
          </p:cNvPicPr>
          <p:nvPr/>
        </p:nvPicPr>
        <p:blipFill>
          <a:blip r:embed="rId2"/>
          <a:stretch>
            <a:fillRect/>
          </a:stretch>
        </p:blipFill>
        <p:spPr>
          <a:xfrm>
            <a:off x="364066" y="2063747"/>
            <a:ext cx="6306892" cy="4139343"/>
          </a:xfrm>
          <a:prstGeom prst="rect">
            <a:avLst/>
          </a:prstGeom>
        </p:spPr>
      </p:pic>
      <p:sp>
        <p:nvSpPr>
          <p:cNvPr id="8" name="as1">
            <a:extLst>
              <a:ext uri="{FF2B5EF4-FFF2-40B4-BE49-F238E27FC236}">
                <a16:creationId xmlns="" xmlns:a16="http://schemas.microsoft.com/office/drawing/2014/main" id="{43608527-97A9-4F1A-8610-EA790D13A11A}"/>
              </a:ext>
            </a:extLst>
          </p:cNvPr>
          <p:cNvSpPr txBox="1"/>
          <p:nvPr/>
        </p:nvSpPr>
        <p:spPr>
          <a:xfrm>
            <a:off x="2509057" y="6184582"/>
            <a:ext cx="2016910" cy="338554"/>
          </a:xfrm>
          <a:prstGeom prst="rect">
            <a:avLst/>
          </a:prstGeom>
          <a:noFill/>
        </p:spPr>
        <p:txBody>
          <a:bodyPr wrap="square" rtlCol="0">
            <a:spAutoFit/>
          </a:bodyPr>
          <a:lstStyle/>
          <a:p>
            <a:r>
              <a:rPr kumimoji="1" lang="ja-JP" altLang="en-US" sz="1600" b="1" dirty="0" smtClean="0"/>
              <a:t>テニスコート</a:t>
            </a:r>
            <a:r>
              <a:rPr kumimoji="1" lang="ja-JP" altLang="en-US" sz="1600" b="1" dirty="0"/>
              <a:t>の</a:t>
            </a:r>
            <a:r>
              <a:rPr kumimoji="1" lang="ja-JP" altLang="en-US" sz="1600" b="1" dirty="0" smtClean="0"/>
              <a:t>誓い </a:t>
            </a:r>
            <a:r>
              <a:rPr kumimoji="1" lang="ja-JP" altLang="en-US" sz="1600" dirty="0"/>
              <a:t>　</a:t>
            </a:r>
          </a:p>
        </p:txBody>
      </p:sp>
      <p:sp>
        <p:nvSpPr>
          <p:cNvPr id="5" name="テキスト ボックス 4"/>
          <p:cNvSpPr txBox="1"/>
          <p:nvPr/>
        </p:nvSpPr>
        <p:spPr>
          <a:xfrm>
            <a:off x="6689125" y="2063747"/>
            <a:ext cx="2224216" cy="4093428"/>
          </a:xfrm>
          <a:prstGeom prst="rect">
            <a:avLst/>
          </a:prstGeom>
          <a:noFill/>
        </p:spPr>
        <p:txBody>
          <a:bodyPr wrap="square" rtlCol="0">
            <a:spAutoFit/>
          </a:bodyPr>
          <a:lstStyle/>
          <a:p>
            <a:r>
              <a:rPr kumimoji="1" lang="ja-JP" altLang="en-US" sz="2000" dirty="0" smtClean="0"/>
              <a:t>国王が会議場を閉鎖したため、第三身分の代表たちはテニスコートに集まり、憲法制定まで議会を解散しないことを誓った。中央にたつ宣誓者の右側にロベスピエール（黄色い服の人物）らがみえる。古典派の画家ダヴィド作。</a:t>
            </a:r>
            <a:endParaRPr kumimoji="1" lang="ja-JP" altLang="en-US" sz="2000" dirty="0"/>
          </a:p>
        </p:txBody>
      </p:sp>
    </p:spTree>
    <p:extLst>
      <p:ext uri="{BB962C8B-B14F-4D97-AF65-F5344CB8AC3E}">
        <p14:creationId xmlns:p14="http://schemas.microsoft.com/office/powerpoint/2010/main" val="3438059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3C36BFFA-0638-4827-B206-D787A48390F6}"/>
              </a:ext>
            </a:extLst>
          </p:cNvPr>
          <p:cNvSpPr>
            <a:spLocks noGrp="1"/>
          </p:cNvSpPr>
          <p:nvPr>
            <p:ph type="body" sz="quarter" idx="13"/>
          </p:nvPr>
        </p:nvSpPr>
        <p:spPr>
          <a:xfrm>
            <a:off x="309563" y="901427"/>
            <a:ext cx="8595540" cy="981706"/>
          </a:xfrm>
        </p:spPr>
        <p:txBody>
          <a:bodyPr>
            <a:noAutofit/>
          </a:bodyPr>
          <a:lstStyle/>
          <a:p>
            <a:r>
              <a:rPr kumimoji="1" lang="ja-JP" altLang="en-US" sz="2200" dirty="0"/>
              <a:t>国王が軍隊を使って国民議会を解散しようとしたので、パリの民衆は、</a:t>
            </a:r>
            <a:r>
              <a:rPr kumimoji="1" lang="en-US" altLang="ja-JP" sz="2200" dirty="0"/>
              <a:t>1789</a:t>
            </a:r>
            <a:r>
              <a:rPr kumimoji="1" lang="ja-JP" altLang="en-US" sz="2200" dirty="0"/>
              <a:t>年７月</a:t>
            </a:r>
            <a:r>
              <a:rPr kumimoji="1" lang="en-US" altLang="ja-JP" sz="2200" dirty="0"/>
              <a:t>14</a:t>
            </a:r>
            <a:r>
              <a:rPr kumimoji="1" lang="ja-JP" altLang="en-US" sz="2200" dirty="0"/>
              <a:t>日、圧政の象徴とされたバスティーユ牢獄をおそった。</a:t>
            </a:r>
          </a:p>
        </p:txBody>
      </p:sp>
      <p:sp>
        <p:nvSpPr>
          <p:cNvPr id="3" name="テキスト プレースホルダー 2">
            <a:extLst>
              <a:ext uri="{FF2B5EF4-FFF2-40B4-BE49-F238E27FC236}">
                <a16:creationId xmlns="" xmlns:a16="http://schemas.microsoft.com/office/drawing/2014/main" id="{467D6D9A-5B97-4519-98EE-6D3DC2DD1CD8}"/>
              </a:ext>
            </a:extLst>
          </p:cNvPr>
          <p:cNvSpPr>
            <a:spLocks noGrp="1"/>
          </p:cNvSpPr>
          <p:nvPr>
            <p:ph type="body" sz="quarter" idx="14"/>
          </p:nvPr>
        </p:nvSpPr>
        <p:spPr/>
        <p:txBody>
          <a:bodyPr/>
          <a:lstStyle/>
          <a:p>
            <a:r>
              <a:rPr kumimoji="1" lang="ja-JP" altLang="en-US" dirty="0"/>
              <a:t>３</a:t>
            </a:r>
            <a:r>
              <a:rPr kumimoji="1" lang="en-US" altLang="ja-JP" dirty="0"/>
              <a:t>-1</a:t>
            </a:r>
            <a:r>
              <a:rPr kumimoji="1" lang="ja-JP" altLang="en-US" dirty="0"/>
              <a:t>フランス革命とナポレオン▶</a:t>
            </a:r>
            <a:r>
              <a:rPr kumimoji="1" lang="en-US" altLang="ja-JP" dirty="0"/>
              <a:t>2 </a:t>
            </a:r>
            <a:r>
              <a:rPr kumimoji="1" lang="ja-JP" altLang="en-US" dirty="0"/>
              <a:t>フランス革命の始まり②</a:t>
            </a:r>
          </a:p>
        </p:txBody>
      </p:sp>
      <p:sp>
        <p:nvSpPr>
          <p:cNvPr id="4" name="コンテンツ プレースホルダー 3">
            <a:extLst>
              <a:ext uri="{FF2B5EF4-FFF2-40B4-BE49-F238E27FC236}">
                <a16:creationId xmlns="" xmlns:a16="http://schemas.microsoft.com/office/drawing/2014/main" id="{7CCB23B3-1DA2-4CBD-9496-318C4E2841DD}"/>
              </a:ext>
            </a:extLst>
          </p:cNvPr>
          <p:cNvSpPr>
            <a:spLocks noGrp="1"/>
          </p:cNvSpPr>
          <p:nvPr>
            <p:ph sz="quarter" idx="15"/>
          </p:nvPr>
        </p:nvSpPr>
        <p:spPr/>
        <p:txBody>
          <a:bodyPr/>
          <a:lstStyle/>
          <a:p>
            <a:r>
              <a:rPr kumimoji="1" lang="ja-JP" altLang="en-US" dirty="0"/>
              <a:t>Ａ バスティーユ牢獄の襲撃</a:t>
            </a:r>
          </a:p>
        </p:txBody>
      </p:sp>
      <p:sp>
        <p:nvSpPr>
          <p:cNvPr id="7" name="as1">
            <a:extLst>
              <a:ext uri="{FF2B5EF4-FFF2-40B4-BE49-F238E27FC236}">
                <a16:creationId xmlns="" xmlns:a16="http://schemas.microsoft.com/office/drawing/2014/main" id="{1C4295D9-AFC8-4FA7-9167-33FCCEB5FF7C}"/>
              </a:ext>
            </a:extLst>
          </p:cNvPr>
          <p:cNvSpPr txBox="1"/>
          <p:nvPr/>
        </p:nvSpPr>
        <p:spPr>
          <a:xfrm>
            <a:off x="1737015" y="6359611"/>
            <a:ext cx="2444852" cy="338554"/>
          </a:xfrm>
          <a:prstGeom prst="rect">
            <a:avLst/>
          </a:prstGeom>
          <a:noFill/>
        </p:spPr>
        <p:txBody>
          <a:bodyPr wrap="square" rtlCol="0">
            <a:spAutoFit/>
          </a:bodyPr>
          <a:lstStyle/>
          <a:p>
            <a:r>
              <a:rPr kumimoji="1" lang="ja-JP" altLang="en-US" sz="1600" b="1" dirty="0" smtClean="0"/>
              <a:t>バスティーユ</a:t>
            </a:r>
            <a:r>
              <a:rPr kumimoji="1" lang="ja-JP" altLang="en-US" sz="1600" b="1" dirty="0"/>
              <a:t>牢獄の</a:t>
            </a:r>
            <a:r>
              <a:rPr kumimoji="1" lang="ja-JP" altLang="en-US" sz="1600" b="1" dirty="0" smtClean="0"/>
              <a:t>襲撃 </a:t>
            </a:r>
            <a:endParaRPr kumimoji="1" lang="ja-JP" altLang="en-US" sz="1600" dirty="0"/>
          </a:p>
        </p:txBody>
      </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066" y="2264975"/>
            <a:ext cx="5190751" cy="4086398"/>
          </a:xfrm>
          <a:prstGeom prst="rect">
            <a:avLst/>
          </a:prstGeom>
        </p:spPr>
      </p:pic>
      <p:sp>
        <p:nvSpPr>
          <p:cNvPr id="5" name="テキスト ボックス 4"/>
          <p:cNvSpPr txBox="1"/>
          <p:nvPr/>
        </p:nvSpPr>
        <p:spPr>
          <a:xfrm>
            <a:off x="5667632" y="2264975"/>
            <a:ext cx="3278659" cy="1631216"/>
          </a:xfrm>
          <a:prstGeom prst="rect">
            <a:avLst/>
          </a:prstGeom>
          <a:noFill/>
        </p:spPr>
        <p:txBody>
          <a:bodyPr wrap="square" rtlCol="0">
            <a:spAutoFit/>
          </a:bodyPr>
          <a:lstStyle/>
          <a:p>
            <a:r>
              <a:rPr kumimoji="1" lang="ja-JP" altLang="en-US" sz="2000" dirty="0" smtClean="0"/>
              <a:t>民衆はバスティーユ牢獄に武器・弾薬があると考え、牢獄を襲撃した。パリの民衆は、この後も革命の展開に大きな影響をおよぼした。</a:t>
            </a:r>
            <a:endParaRPr kumimoji="1" lang="ja-JP" altLang="en-US" sz="2000" dirty="0"/>
          </a:p>
        </p:txBody>
      </p:sp>
    </p:spTree>
    <p:extLst>
      <p:ext uri="{BB962C8B-B14F-4D97-AF65-F5344CB8AC3E}">
        <p14:creationId xmlns:p14="http://schemas.microsoft.com/office/powerpoint/2010/main" val="1599324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29D45145-60FE-4BBF-BABE-A1441596F347}"/>
              </a:ext>
            </a:extLst>
          </p:cNvPr>
          <p:cNvSpPr>
            <a:spLocks noGrp="1"/>
          </p:cNvSpPr>
          <p:nvPr>
            <p:ph type="body" sz="quarter" idx="13"/>
          </p:nvPr>
        </p:nvSpPr>
        <p:spPr/>
        <p:txBody>
          <a:bodyPr>
            <a:normAutofit/>
          </a:bodyPr>
          <a:lstStyle/>
          <a:p>
            <a:r>
              <a:rPr kumimoji="1" lang="ja-JP" altLang="en-US" sz="2200" dirty="0"/>
              <a:t>国民議会は封建的特権の廃止を宣言した。</a:t>
            </a:r>
          </a:p>
        </p:txBody>
      </p:sp>
      <p:sp>
        <p:nvSpPr>
          <p:cNvPr id="3" name="テキスト プレースホルダー 2">
            <a:extLst>
              <a:ext uri="{FF2B5EF4-FFF2-40B4-BE49-F238E27FC236}">
                <a16:creationId xmlns="" xmlns:a16="http://schemas.microsoft.com/office/drawing/2014/main" id="{24E19B3F-7A7E-4451-9C47-EDF558109D9E}"/>
              </a:ext>
            </a:extLst>
          </p:cNvPr>
          <p:cNvSpPr>
            <a:spLocks noGrp="1"/>
          </p:cNvSpPr>
          <p:nvPr>
            <p:ph type="body" sz="quarter" idx="14"/>
          </p:nvPr>
        </p:nvSpPr>
        <p:spPr/>
        <p:txBody>
          <a:bodyPr/>
          <a:lstStyle/>
          <a:p>
            <a:r>
              <a:rPr kumimoji="1" lang="ja-JP" altLang="en-US" dirty="0"/>
              <a:t>３</a:t>
            </a:r>
            <a:r>
              <a:rPr kumimoji="1" lang="en-US" altLang="ja-JP" dirty="0"/>
              <a:t>-1</a:t>
            </a:r>
            <a:r>
              <a:rPr kumimoji="1" lang="ja-JP" altLang="en-US" dirty="0"/>
              <a:t>フランス革命とナポレオン▶</a:t>
            </a:r>
            <a:r>
              <a:rPr kumimoji="1" lang="en-US" altLang="ja-JP" dirty="0"/>
              <a:t>2 </a:t>
            </a:r>
            <a:r>
              <a:rPr kumimoji="1" lang="ja-JP" altLang="en-US" dirty="0"/>
              <a:t>フランス革命の始まり②</a:t>
            </a:r>
          </a:p>
        </p:txBody>
      </p:sp>
      <p:sp>
        <p:nvSpPr>
          <p:cNvPr id="4" name="コンテンツ プレースホルダー 3">
            <a:extLst>
              <a:ext uri="{FF2B5EF4-FFF2-40B4-BE49-F238E27FC236}">
                <a16:creationId xmlns="" xmlns:a16="http://schemas.microsoft.com/office/drawing/2014/main" id="{259C1EE3-1861-4A35-B986-F48CD9259F38}"/>
              </a:ext>
            </a:extLst>
          </p:cNvPr>
          <p:cNvSpPr>
            <a:spLocks noGrp="1"/>
          </p:cNvSpPr>
          <p:nvPr>
            <p:ph sz="quarter" idx="15"/>
          </p:nvPr>
        </p:nvSpPr>
        <p:spPr/>
        <p:txBody>
          <a:bodyPr/>
          <a:lstStyle/>
          <a:p>
            <a:r>
              <a:rPr kumimoji="1" lang="ja-JP" altLang="en-US" dirty="0"/>
              <a:t>Ｂ 封建的特権の廃止</a:t>
            </a:r>
          </a:p>
        </p:txBody>
      </p:sp>
      <p:sp>
        <p:nvSpPr>
          <p:cNvPr id="6" name="as1">
            <a:extLst>
              <a:ext uri="{FF2B5EF4-FFF2-40B4-BE49-F238E27FC236}">
                <a16:creationId xmlns="" xmlns:a16="http://schemas.microsoft.com/office/drawing/2014/main" id="{759A662F-0B99-4047-8574-C135B73691FA}"/>
              </a:ext>
            </a:extLst>
          </p:cNvPr>
          <p:cNvSpPr txBox="1"/>
          <p:nvPr/>
        </p:nvSpPr>
        <p:spPr>
          <a:xfrm>
            <a:off x="3643993" y="6326659"/>
            <a:ext cx="1827440" cy="338554"/>
          </a:xfrm>
          <a:prstGeom prst="rect">
            <a:avLst/>
          </a:prstGeom>
          <a:noFill/>
        </p:spPr>
        <p:txBody>
          <a:bodyPr wrap="square" rtlCol="0">
            <a:spAutoFit/>
          </a:bodyPr>
          <a:lstStyle/>
          <a:p>
            <a:r>
              <a:rPr kumimoji="1" lang="ja-JP" altLang="en-US" sz="1600" b="1" dirty="0" smtClean="0"/>
              <a:t>封建的</a:t>
            </a:r>
            <a:r>
              <a:rPr kumimoji="1" lang="ja-JP" altLang="en-US" sz="1600" b="1" dirty="0"/>
              <a:t>特権の</a:t>
            </a:r>
            <a:r>
              <a:rPr kumimoji="1" lang="ja-JP" altLang="en-US" sz="1600" b="1" dirty="0" smtClean="0"/>
              <a:t>廃止 </a:t>
            </a:r>
            <a:r>
              <a:rPr kumimoji="1" lang="ja-JP" altLang="en-US" sz="1600" dirty="0"/>
              <a:t>　</a:t>
            </a:r>
          </a:p>
        </p:txBody>
      </p:sp>
      <p:pic>
        <p:nvPicPr>
          <p:cNvPr id="8" name="図 7">
            <a:extLst>
              <a:ext uri="{FF2B5EF4-FFF2-40B4-BE49-F238E27FC236}">
                <a16:creationId xmlns="" xmlns:a16="http://schemas.microsoft.com/office/drawing/2014/main" id="{3E16680C-4A26-4A8B-8C2C-C8B58A037AA5}"/>
              </a:ext>
            </a:extLst>
          </p:cNvPr>
          <p:cNvPicPr>
            <a:picLocks noChangeAspect="1"/>
          </p:cNvPicPr>
          <p:nvPr/>
        </p:nvPicPr>
        <p:blipFill>
          <a:blip r:embed="rId2"/>
          <a:stretch>
            <a:fillRect/>
          </a:stretch>
        </p:blipFill>
        <p:spPr>
          <a:xfrm>
            <a:off x="2149703" y="1991756"/>
            <a:ext cx="4844594" cy="4334903"/>
          </a:xfrm>
          <a:prstGeom prst="rect">
            <a:avLst/>
          </a:prstGeom>
        </p:spPr>
      </p:pic>
    </p:spTree>
    <p:extLst>
      <p:ext uri="{BB962C8B-B14F-4D97-AF65-F5344CB8AC3E}">
        <p14:creationId xmlns:p14="http://schemas.microsoft.com/office/powerpoint/2010/main" val="53985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DF045B74-F96D-425F-9A5D-A28E7E5450D1}"/>
              </a:ext>
            </a:extLst>
          </p:cNvPr>
          <p:cNvSpPr>
            <a:spLocks noGrp="1"/>
          </p:cNvSpPr>
          <p:nvPr>
            <p:ph type="body" sz="quarter" idx="13"/>
          </p:nvPr>
        </p:nvSpPr>
        <p:spPr>
          <a:xfrm>
            <a:off x="309563" y="901427"/>
            <a:ext cx="8570826" cy="981706"/>
          </a:xfrm>
        </p:spPr>
        <p:txBody>
          <a:bodyPr>
            <a:noAutofit/>
          </a:bodyPr>
          <a:lstStyle/>
          <a:p>
            <a:r>
              <a:rPr kumimoji="1" lang="ja-JP" altLang="en-US" sz="2200" dirty="0"/>
              <a:t>国民議会は人間の自由・平等、国民主権、言論の自由、私有</a:t>
            </a:r>
            <a:r>
              <a:rPr kumimoji="1" lang="ja-JP" altLang="en-US" sz="2200" dirty="0" smtClean="0"/>
              <a:t>財産制など</a:t>
            </a:r>
            <a:r>
              <a:rPr kumimoji="1" lang="ja-JP" altLang="en-US" sz="2200" dirty="0"/>
              <a:t>をうたった「人間および市民の権利宣言」（人権宣言）を採択した。</a:t>
            </a:r>
          </a:p>
        </p:txBody>
      </p:sp>
      <p:sp>
        <p:nvSpPr>
          <p:cNvPr id="3" name="テキスト プレースホルダー 2">
            <a:extLst>
              <a:ext uri="{FF2B5EF4-FFF2-40B4-BE49-F238E27FC236}">
                <a16:creationId xmlns="" xmlns:a16="http://schemas.microsoft.com/office/drawing/2014/main" id="{E8159FC9-719A-472A-A25A-0B8D380857F8}"/>
              </a:ext>
            </a:extLst>
          </p:cNvPr>
          <p:cNvSpPr>
            <a:spLocks noGrp="1"/>
          </p:cNvSpPr>
          <p:nvPr>
            <p:ph type="body" sz="quarter" idx="14"/>
          </p:nvPr>
        </p:nvSpPr>
        <p:spPr/>
        <p:txBody>
          <a:bodyPr/>
          <a:lstStyle/>
          <a:p>
            <a:r>
              <a:rPr kumimoji="1" lang="ja-JP" altLang="en-US" dirty="0"/>
              <a:t>３</a:t>
            </a:r>
            <a:r>
              <a:rPr kumimoji="1" lang="en-US" altLang="ja-JP" dirty="0"/>
              <a:t>-1</a:t>
            </a:r>
            <a:r>
              <a:rPr kumimoji="1" lang="ja-JP" altLang="en-US" dirty="0"/>
              <a:t>フランス革命とナポレオン▶</a:t>
            </a:r>
            <a:r>
              <a:rPr kumimoji="1" lang="en-US" altLang="ja-JP" dirty="0"/>
              <a:t>2 </a:t>
            </a:r>
            <a:r>
              <a:rPr kumimoji="1" lang="ja-JP" altLang="en-US" dirty="0"/>
              <a:t>フランス革命の始まり②</a:t>
            </a:r>
          </a:p>
        </p:txBody>
      </p:sp>
      <p:sp>
        <p:nvSpPr>
          <p:cNvPr id="4" name="コンテンツ プレースホルダー 3">
            <a:extLst>
              <a:ext uri="{FF2B5EF4-FFF2-40B4-BE49-F238E27FC236}">
                <a16:creationId xmlns="" xmlns:a16="http://schemas.microsoft.com/office/drawing/2014/main" id="{4F392C2E-F62B-4E9E-8A79-15732379DDD7}"/>
              </a:ext>
            </a:extLst>
          </p:cNvPr>
          <p:cNvSpPr>
            <a:spLocks noGrp="1"/>
          </p:cNvSpPr>
          <p:nvPr>
            <p:ph sz="quarter" idx="15"/>
          </p:nvPr>
        </p:nvSpPr>
        <p:spPr/>
        <p:txBody>
          <a:bodyPr/>
          <a:lstStyle/>
          <a:p>
            <a:r>
              <a:rPr kumimoji="1" lang="ja-JP" altLang="en-US" dirty="0"/>
              <a:t>Ｃ 人権宣言</a:t>
            </a:r>
          </a:p>
        </p:txBody>
      </p:sp>
      <p:pic>
        <p:nvPicPr>
          <p:cNvPr id="7" name="図 6">
            <a:extLst>
              <a:ext uri="{FF2B5EF4-FFF2-40B4-BE49-F238E27FC236}">
                <a16:creationId xmlns="" xmlns:a16="http://schemas.microsoft.com/office/drawing/2014/main" id="{300E2D85-195F-4F2B-BBA5-83E56BEDDFB3}"/>
              </a:ext>
            </a:extLst>
          </p:cNvPr>
          <p:cNvPicPr>
            <a:picLocks noChangeAspect="1"/>
          </p:cNvPicPr>
          <p:nvPr/>
        </p:nvPicPr>
        <p:blipFill>
          <a:blip r:embed="rId2"/>
          <a:stretch>
            <a:fillRect/>
          </a:stretch>
        </p:blipFill>
        <p:spPr>
          <a:xfrm>
            <a:off x="1037692" y="2074245"/>
            <a:ext cx="7068615" cy="4653357"/>
          </a:xfrm>
          <a:prstGeom prst="rect">
            <a:avLst/>
          </a:prstGeom>
        </p:spPr>
      </p:pic>
    </p:spTree>
    <p:extLst>
      <p:ext uri="{BB962C8B-B14F-4D97-AF65-F5344CB8AC3E}">
        <p14:creationId xmlns:p14="http://schemas.microsoft.com/office/powerpoint/2010/main" val="1033585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D3545789-6107-4BDF-A4CA-CB1AAF893297}"/>
              </a:ext>
            </a:extLst>
          </p:cNvPr>
          <p:cNvSpPr>
            <a:spLocks noGrp="1"/>
          </p:cNvSpPr>
          <p:nvPr>
            <p:ph type="body" sz="quarter" idx="13"/>
          </p:nvPr>
        </p:nvSpPr>
        <p:spPr>
          <a:xfrm>
            <a:off x="309563" y="901427"/>
            <a:ext cx="8570826" cy="718777"/>
          </a:xfrm>
        </p:spPr>
        <p:txBody>
          <a:bodyPr>
            <a:normAutofit/>
          </a:bodyPr>
          <a:lstStyle/>
          <a:p>
            <a:r>
              <a:rPr kumimoji="1" lang="ja-JP" altLang="en-US" sz="2200" dirty="0"/>
              <a:t>国民議会は諸改革を</a:t>
            </a:r>
            <a:r>
              <a:rPr kumimoji="1" lang="ja-JP" altLang="en-US" sz="2200" dirty="0" smtClean="0"/>
              <a:t>すすめ、立憲君主政を定めた憲法を制定して解散した</a:t>
            </a:r>
            <a:r>
              <a:rPr kumimoji="1" lang="ja-JP" altLang="en-US" sz="2200" dirty="0"/>
              <a:t>。</a:t>
            </a:r>
          </a:p>
        </p:txBody>
      </p:sp>
      <p:sp>
        <p:nvSpPr>
          <p:cNvPr id="3" name="テキスト プレースホルダー 2">
            <a:extLst>
              <a:ext uri="{FF2B5EF4-FFF2-40B4-BE49-F238E27FC236}">
                <a16:creationId xmlns="" xmlns:a16="http://schemas.microsoft.com/office/drawing/2014/main" id="{FCF602B7-88EF-49E8-9D83-4FA8F159EFA2}"/>
              </a:ext>
            </a:extLst>
          </p:cNvPr>
          <p:cNvSpPr>
            <a:spLocks noGrp="1"/>
          </p:cNvSpPr>
          <p:nvPr>
            <p:ph type="body" sz="quarter" idx="14"/>
          </p:nvPr>
        </p:nvSpPr>
        <p:spPr/>
        <p:txBody>
          <a:bodyPr/>
          <a:lstStyle/>
          <a:p>
            <a:r>
              <a:rPr kumimoji="1" lang="ja-JP" altLang="en-US"/>
              <a:t>３</a:t>
            </a:r>
            <a:r>
              <a:rPr kumimoji="1" lang="en-US" altLang="ja-JP"/>
              <a:t>-1</a:t>
            </a:r>
            <a:r>
              <a:rPr kumimoji="1" lang="ja-JP" altLang="en-US"/>
              <a:t>フランス</a:t>
            </a:r>
            <a:r>
              <a:rPr kumimoji="1" lang="ja-JP" altLang="en-US" dirty="0"/>
              <a:t>革命と</a:t>
            </a:r>
            <a:r>
              <a:rPr kumimoji="1" lang="ja-JP" altLang="en-US"/>
              <a:t>ナポレオン▶</a:t>
            </a:r>
            <a:r>
              <a:rPr kumimoji="1" lang="en-US" altLang="ja-JP"/>
              <a:t>3 </a:t>
            </a:r>
            <a:r>
              <a:rPr kumimoji="1" lang="ja-JP" altLang="en-US"/>
              <a:t>立憲</a:t>
            </a:r>
            <a:r>
              <a:rPr kumimoji="1" lang="ja-JP" altLang="en-US" dirty="0"/>
              <a:t>君主政と対外戦争</a:t>
            </a:r>
          </a:p>
        </p:txBody>
      </p:sp>
      <p:sp>
        <p:nvSpPr>
          <p:cNvPr id="4" name="コンテンツ プレースホルダー 3">
            <a:extLst>
              <a:ext uri="{FF2B5EF4-FFF2-40B4-BE49-F238E27FC236}">
                <a16:creationId xmlns="" xmlns:a16="http://schemas.microsoft.com/office/drawing/2014/main" id="{8F19ADA2-BB56-4048-8873-DCF456ADD7A4}"/>
              </a:ext>
            </a:extLst>
          </p:cNvPr>
          <p:cNvSpPr>
            <a:spLocks noGrp="1"/>
          </p:cNvSpPr>
          <p:nvPr>
            <p:ph sz="quarter" idx="15"/>
          </p:nvPr>
        </p:nvSpPr>
        <p:spPr/>
        <p:txBody>
          <a:bodyPr/>
          <a:lstStyle/>
          <a:p>
            <a:r>
              <a:rPr kumimoji="1" lang="ja-JP" altLang="en-US" dirty="0"/>
              <a:t>Ａ 国民議会の改革</a:t>
            </a:r>
          </a:p>
        </p:txBody>
      </p:sp>
      <p:graphicFrame>
        <p:nvGraphicFramePr>
          <p:cNvPr id="6" name="表 5">
            <a:extLst>
              <a:ext uri="{FF2B5EF4-FFF2-40B4-BE49-F238E27FC236}">
                <a16:creationId xmlns:a16="http://schemas.microsoft.com/office/drawing/2014/main" xmlns="" id="{3179C3A2-43C4-4A9F-A465-DFA5DF5991A5}"/>
              </a:ext>
            </a:extLst>
          </p:cNvPr>
          <p:cNvGraphicFramePr>
            <a:graphicFrameLocks noGrp="1"/>
          </p:cNvGraphicFramePr>
          <p:nvPr>
            <p:extLst>
              <p:ext uri="{D42A27DB-BD31-4B8C-83A1-F6EECF244321}">
                <p14:modId xmlns:p14="http://schemas.microsoft.com/office/powerpoint/2010/main" val="1492179452"/>
              </p:ext>
            </p:extLst>
          </p:nvPr>
        </p:nvGraphicFramePr>
        <p:xfrm>
          <a:off x="364067" y="2565341"/>
          <a:ext cx="8441266" cy="2499360"/>
        </p:xfrm>
        <a:graphic>
          <a:graphicData uri="http://schemas.openxmlformats.org/drawingml/2006/table">
            <a:tbl>
              <a:tblPr firstRow="1" bandRow="1">
                <a:tableStyleId>{5C22544A-7EE6-4342-B048-85BDC9FD1C3A}</a:tableStyleId>
              </a:tblPr>
              <a:tblGrid>
                <a:gridCol w="805706">
                  <a:extLst>
                    <a:ext uri="{9D8B030D-6E8A-4147-A177-3AD203B41FA5}">
                      <a16:colId xmlns:a16="http://schemas.microsoft.com/office/drawing/2014/main" xmlns="" val="2966692198"/>
                    </a:ext>
                  </a:extLst>
                </a:gridCol>
                <a:gridCol w="2290119">
                  <a:extLst>
                    <a:ext uri="{9D8B030D-6E8A-4147-A177-3AD203B41FA5}">
                      <a16:colId xmlns:a16="http://schemas.microsoft.com/office/drawing/2014/main" xmlns="" val="468202844"/>
                    </a:ext>
                  </a:extLst>
                </a:gridCol>
                <a:gridCol w="5345441">
                  <a:extLst>
                    <a:ext uri="{9D8B030D-6E8A-4147-A177-3AD203B41FA5}">
                      <a16:colId xmlns:a16="http://schemas.microsoft.com/office/drawing/2014/main" xmlns="" val="4079299688"/>
                    </a:ext>
                  </a:extLst>
                </a:gridCol>
              </a:tblGrid>
              <a:tr h="370840">
                <a:tc rowSpan="2">
                  <a:txBody>
                    <a:bodyPr/>
                    <a:lstStyle/>
                    <a:p>
                      <a:r>
                        <a:rPr kumimoji="1" lang="en-US" altLang="ja-JP" sz="2000" b="0" dirty="0" smtClean="0">
                          <a:solidFill>
                            <a:schemeClr val="tx1"/>
                          </a:solidFill>
                        </a:rPr>
                        <a:t>1789</a:t>
                      </a:r>
                      <a:endParaRPr kumimoji="1" lang="en-US" altLang="ja-JP" sz="2000" b="0" dirty="0">
                        <a:solidFill>
                          <a:schemeClr val="tx1"/>
                        </a:solidFill>
                      </a:endParaRPr>
                    </a:p>
                  </a:txBody>
                  <a:tcPr>
                    <a:solidFill>
                      <a:schemeClr val="accent6">
                        <a:lumMod val="40000"/>
                        <a:lumOff val="60000"/>
                      </a:schemeClr>
                    </a:solidFill>
                  </a:tcPr>
                </a:tc>
                <a:tc>
                  <a:txBody>
                    <a:bodyPr/>
                    <a:lstStyle/>
                    <a:p>
                      <a:r>
                        <a:rPr kumimoji="1" lang="ja-JP" altLang="en-US" sz="2000" b="0" dirty="0">
                          <a:solidFill>
                            <a:schemeClr val="tx1"/>
                          </a:solidFill>
                        </a:rPr>
                        <a:t> </a:t>
                      </a:r>
                      <a:r>
                        <a:rPr kumimoji="1" lang="ja-JP" altLang="en-US" sz="2000" b="0" dirty="0" smtClean="0">
                          <a:solidFill>
                            <a:schemeClr val="tx1"/>
                          </a:solidFill>
                        </a:rPr>
                        <a:t>教会財産の国有化</a:t>
                      </a:r>
                      <a:endParaRPr kumimoji="1" lang="ja-JP" altLang="en-US" sz="2000" b="0" dirty="0">
                        <a:solidFill>
                          <a:schemeClr val="tx1"/>
                        </a:solidFill>
                      </a:endParaRPr>
                    </a:p>
                  </a:txBody>
                  <a:tcPr>
                    <a:solidFill>
                      <a:schemeClr val="accent6">
                        <a:lumMod val="40000"/>
                        <a:lumOff val="60000"/>
                      </a:schemeClr>
                    </a:solidFill>
                  </a:tcPr>
                </a:tc>
                <a:tc>
                  <a:txBody>
                    <a:bodyPr/>
                    <a:lstStyle/>
                    <a:p>
                      <a:r>
                        <a:rPr kumimoji="1" lang="ja-JP" altLang="en-US" sz="2000" b="0" dirty="0">
                          <a:solidFill>
                            <a:schemeClr val="tx1"/>
                          </a:solidFill>
                        </a:rPr>
                        <a:t> </a:t>
                      </a:r>
                      <a:r>
                        <a:rPr kumimoji="1" lang="ja-JP" altLang="en-US" sz="2000" b="0" dirty="0" smtClean="0">
                          <a:solidFill>
                            <a:schemeClr val="tx1"/>
                          </a:solidFill>
                        </a:rPr>
                        <a:t>目的：競売により財政難解決</a:t>
                      </a:r>
                      <a:endParaRPr kumimoji="1" lang="ja-JP" altLang="en-US" sz="2000" b="0" dirty="0">
                        <a:solidFill>
                          <a:schemeClr val="tx1"/>
                        </a:solidFill>
                      </a:endParaRPr>
                    </a:p>
                  </a:txBody>
                  <a:tcPr>
                    <a:solidFill>
                      <a:schemeClr val="accent6">
                        <a:lumMod val="40000"/>
                        <a:lumOff val="60000"/>
                      </a:schemeClr>
                    </a:solidFill>
                  </a:tcPr>
                </a:tc>
                <a:extLst>
                  <a:ext uri="{0D108BD9-81ED-4DB2-BD59-A6C34878D82A}">
                    <a16:rowId xmlns:a16="http://schemas.microsoft.com/office/drawing/2014/main" xmlns="" val="2853900981"/>
                  </a:ext>
                </a:extLst>
              </a:tr>
              <a:tr h="370840">
                <a:tc vMerge="1">
                  <a:txBody>
                    <a:bodyPr/>
                    <a:lstStyle/>
                    <a:p>
                      <a:endParaRPr kumimoji="1" lang="en-US" altLang="ja-JP" sz="2000" dirty="0"/>
                    </a:p>
                  </a:txBody>
                  <a:tcPr>
                    <a:solidFill>
                      <a:schemeClr val="accent6">
                        <a:lumMod val="20000"/>
                        <a:lumOff val="80000"/>
                      </a:schemeClr>
                    </a:solidFill>
                  </a:tcPr>
                </a:tc>
                <a:tc>
                  <a:txBody>
                    <a:bodyPr/>
                    <a:lstStyle/>
                    <a:p>
                      <a:r>
                        <a:rPr kumimoji="1" lang="ja-JP" altLang="en-US" sz="2000" dirty="0"/>
                        <a:t> </a:t>
                      </a:r>
                      <a:r>
                        <a:rPr kumimoji="1" lang="ja-JP" altLang="en-US" sz="2000" dirty="0" smtClean="0"/>
                        <a:t>アッシニア発行</a:t>
                      </a:r>
                      <a:endParaRPr kumimoji="1" lang="ja-JP" altLang="en-US" sz="2000" dirty="0"/>
                    </a:p>
                  </a:txBody>
                  <a:tcPr>
                    <a:solidFill>
                      <a:schemeClr val="accent6">
                        <a:lumMod val="40000"/>
                        <a:lumOff val="60000"/>
                      </a:schemeClr>
                    </a:solidFill>
                  </a:tcPr>
                </a:tc>
                <a:tc>
                  <a:txBody>
                    <a:bodyPr/>
                    <a:lstStyle/>
                    <a:p>
                      <a:r>
                        <a:rPr kumimoji="1" lang="ja-JP" altLang="en-US" sz="2000" dirty="0"/>
                        <a:t> </a:t>
                      </a:r>
                      <a:r>
                        <a:rPr kumimoji="1" lang="ja-JP" altLang="en-US" sz="2000" dirty="0" smtClean="0"/>
                        <a:t>国有化した教会財産を担保にして発行</a:t>
                      </a:r>
                      <a:endParaRPr kumimoji="1" lang="ja-JP" altLang="en-US" sz="2000" dirty="0"/>
                    </a:p>
                  </a:txBody>
                  <a:tcPr>
                    <a:solidFill>
                      <a:schemeClr val="accent6">
                        <a:lumMod val="40000"/>
                        <a:lumOff val="60000"/>
                      </a:schemeClr>
                    </a:solidFill>
                  </a:tcPr>
                </a:tc>
                <a:extLst>
                  <a:ext uri="{0D108BD9-81ED-4DB2-BD59-A6C34878D82A}">
                    <a16:rowId xmlns:a16="http://schemas.microsoft.com/office/drawing/2014/main" xmlns="" val="1710335118"/>
                  </a:ext>
                </a:extLst>
              </a:tr>
              <a:tr h="370840">
                <a:tc>
                  <a:txBody>
                    <a:bodyPr/>
                    <a:lstStyle/>
                    <a:p>
                      <a:r>
                        <a:rPr kumimoji="1" lang="en-US" altLang="ja-JP" sz="2000" dirty="0" smtClean="0"/>
                        <a:t>1790</a:t>
                      </a:r>
                      <a:endParaRPr kumimoji="1" lang="ja-JP" altLang="en-US" sz="2000" dirty="0"/>
                    </a:p>
                  </a:txBody>
                  <a:tcPr>
                    <a:solidFill>
                      <a:schemeClr val="accent6">
                        <a:lumMod val="20000"/>
                        <a:lumOff val="80000"/>
                      </a:schemeClr>
                    </a:solidFill>
                  </a:tcPr>
                </a:tc>
                <a:tc>
                  <a:txBody>
                    <a:bodyPr/>
                    <a:lstStyle/>
                    <a:p>
                      <a:r>
                        <a:rPr kumimoji="1" lang="ja-JP" altLang="en-US" sz="2000" dirty="0"/>
                        <a:t> </a:t>
                      </a:r>
                      <a:r>
                        <a:rPr kumimoji="1" lang="ja-JP" altLang="en-US" sz="2000" dirty="0" smtClean="0"/>
                        <a:t>聖職者市民法決議</a:t>
                      </a:r>
                      <a:endParaRPr kumimoji="1" lang="ja-JP" altLang="en-US" sz="2000" dirty="0"/>
                    </a:p>
                  </a:txBody>
                  <a:tcPr>
                    <a:solidFill>
                      <a:schemeClr val="accent6">
                        <a:lumMod val="20000"/>
                        <a:lumOff val="80000"/>
                      </a:schemeClr>
                    </a:solidFill>
                  </a:tcPr>
                </a:tc>
                <a:tc>
                  <a:txBody>
                    <a:bodyPr/>
                    <a:lstStyle/>
                    <a:p>
                      <a:r>
                        <a:rPr kumimoji="1" lang="ja-JP" altLang="en-US" sz="2000" dirty="0"/>
                        <a:t> </a:t>
                      </a:r>
                      <a:r>
                        <a:rPr kumimoji="1" lang="ja-JP" altLang="en-US" sz="2000" dirty="0" smtClean="0"/>
                        <a:t>聖職者の公務員化</a:t>
                      </a:r>
                      <a:endParaRPr kumimoji="1" lang="ja-JP" altLang="en-US" sz="2000" dirty="0"/>
                    </a:p>
                  </a:txBody>
                  <a:tcPr>
                    <a:solidFill>
                      <a:schemeClr val="accent6">
                        <a:lumMod val="20000"/>
                        <a:lumOff val="80000"/>
                      </a:schemeClr>
                    </a:solidFill>
                  </a:tcPr>
                </a:tc>
                <a:extLst>
                  <a:ext uri="{0D108BD9-81ED-4DB2-BD59-A6C34878D82A}">
                    <a16:rowId xmlns:a16="http://schemas.microsoft.com/office/drawing/2014/main" xmlns="" val="3309452518"/>
                  </a:ext>
                </a:extLst>
              </a:tr>
              <a:tr h="370840">
                <a:tc>
                  <a:txBody>
                    <a:bodyPr/>
                    <a:lstStyle/>
                    <a:p>
                      <a:r>
                        <a:rPr kumimoji="1" lang="en-US" altLang="ja-JP" sz="2000" dirty="0" smtClean="0"/>
                        <a:t>1791</a:t>
                      </a:r>
                      <a:endParaRPr kumimoji="1" lang="ja-JP" altLang="en-US" sz="2000" dirty="0"/>
                    </a:p>
                  </a:txBody>
                  <a:tcPr>
                    <a:solidFill>
                      <a:schemeClr val="accent6">
                        <a:lumMod val="40000"/>
                        <a:lumOff val="60000"/>
                      </a:schemeClr>
                    </a:solidFill>
                  </a:tcPr>
                </a:tc>
                <a:tc>
                  <a:txBody>
                    <a:bodyPr/>
                    <a:lstStyle/>
                    <a:p>
                      <a:r>
                        <a:rPr kumimoji="1" lang="en-US" altLang="ja-JP" sz="2000" dirty="0" smtClean="0"/>
                        <a:t> 1791</a:t>
                      </a:r>
                      <a:r>
                        <a:rPr kumimoji="1" lang="ja-JP" altLang="en-US" sz="2000" dirty="0" smtClean="0"/>
                        <a:t>年憲法</a:t>
                      </a:r>
                      <a:endParaRPr kumimoji="1" lang="ja-JP" altLang="en-US" sz="2000" dirty="0"/>
                    </a:p>
                  </a:txBody>
                  <a:tcPr>
                    <a:solidFill>
                      <a:schemeClr val="accent6">
                        <a:lumMod val="40000"/>
                        <a:lumOff val="60000"/>
                      </a:schemeClr>
                    </a:solidFill>
                  </a:tcPr>
                </a:tc>
                <a:tc>
                  <a:txBody>
                    <a:bodyPr/>
                    <a:lstStyle/>
                    <a:p>
                      <a:r>
                        <a:rPr kumimoji="1" lang="ja-JP" altLang="en-US" sz="2000" dirty="0"/>
                        <a:t> </a:t>
                      </a:r>
                      <a:r>
                        <a:rPr kumimoji="1" lang="ja-JP" altLang="en-US" sz="2000" dirty="0" smtClean="0"/>
                        <a:t>特徴：立憲民主政</a:t>
                      </a:r>
                      <a:endParaRPr kumimoji="1" lang="en-US" altLang="ja-JP" sz="2000" dirty="0" smtClean="0"/>
                    </a:p>
                    <a:p>
                      <a:r>
                        <a:rPr kumimoji="1" lang="en-US" altLang="ja-JP" sz="2000" dirty="0" smtClean="0"/>
                        <a:t> </a:t>
                      </a:r>
                      <a:r>
                        <a:rPr kumimoji="1" lang="ja-JP" altLang="en-US" sz="2000" dirty="0" smtClean="0"/>
                        <a:t>　　　制限選挙</a:t>
                      </a:r>
                      <a:endParaRPr kumimoji="1" lang="en-US" altLang="ja-JP" sz="2000" dirty="0" smtClean="0"/>
                    </a:p>
                    <a:p>
                      <a:r>
                        <a:rPr kumimoji="1" lang="en-US" altLang="ja-JP" sz="2000" dirty="0" smtClean="0"/>
                        <a:t> </a:t>
                      </a:r>
                      <a:r>
                        <a:rPr kumimoji="1" lang="ja-JP" altLang="en-US" sz="2000" dirty="0" smtClean="0"/>
                        <a:t>　　　→一定額以上の直接税納付者に選挙権</a:t>
                      </a:r>
                      <a:endParaRPr kumimoji="1" lang="en-US" altLang="ja-JP" sz="2000" dirty="0" smtClean="0"/>
                    </a:p>
                    <a:p>
                      <a:r>
                        <a:rPr kumimoji="1" lang="en-US" altLang="ja-JP" sz="2000" dirty="0" smtClean="0"/>
                        <a:t> </a:t>
                      </a:r>
                      <a:r>
                        <a:rPr kumimoji="1" lang="ja-JP" altLang="en-US" sz="2000" dirty="0" smtClean="0"/>
                        <a:t>　　　一院制議会</a:t>
                      </a:r>
                      <a:endParaRPr kumimoji="1" lang="ja-JP" altLang="en-US" sz="2000" dirty="0"/>
                    </a:p>
                  </a:txBody>
                  <a:tcPr>
                    <a:solidFill>
                      <a:schemeClr val="accent6">
                        <a:lumMod val="40000"/>
                        <a:lumOff val="60000"/>
                      </a:schemeClr>
                    </a:solidFill>
                  </a:tcPr>
                </a:tc>
                <a:extLst>
                  <a:ext uri="{0D108BD9-81ED-4DB2-BD59-A6C34878D82A}">
                    <a16:rowId xmlns:a16="http://schemas.microsoft.com/office/drawing/2014/main" xmlns="" val="3389921931"/>
                  </a:ext>
                </a:extLst>
              </a:tr>
            </a:tbl>
          </a:graphicData>
        </a:graphic>
      </p:graphicFrame>
      <p:sp>
        <p:nvSpPr>
          <p:cNvPr id="7" name="as1">
            <a:extLst>
              <a:ext uri="{FF2B5EF4-FFF2-40B4-BE49-F238E27FC236}">
                <a16:creationId xmlns:a16="http://schemas.microsoft.com/office/drawing/2014/main" xmlns="" id="{ED2BD0AC-01DE-4EEC-A094-E432C8CFC6AE}"/>
              </a:ext>
            </a:extLst>
          </p:cNvPr>
          <p:cNvSpPr txBox="1"/>
          <p:nvPr/>
        </p:nvSpPr>
        <p:spPr>
          <a:xfrm>
            <a:off x="3664303" y="5072939"/>
            <a:ext cx="1815393" cy="338554"/>
          </a:xfrm>
          <a:prstGeom prst="rect">
            <a:avLst/>
          </a:prstGeom>
          <a:noFill/>
        </p:spPr>
        <p:txBody>
          <a:bodyPr wrap="square" rtlCol="0">
            <a:spAutoFit/>
          </a:bodyPr>
          <a:lstStyle/>
          <a:p>
            <a:r>
              <a:rPr kumimoji="1" lang="ja-JP" altLang="en-US" sz="1600" b="1" dirty="0" smtClean="0"/>
              <a:t>国民議会の諸改革</a:t>
            </a:r>
            <a:r>
              <a:rPr kumimoji="1" lang="ja-JP" altLang="en-US" sz="1600" dirty="0"/>
              <a:t>　　　　</a:t>
            </a:r>
          </a:p>
        </p:txBody>
      </p:sp>
    </p:spTree>
    <p:extLst>
      <p:ext uri="{BB962C8B-B14F-4D97-AF65-F5344CB8AC3E}">
        <p14:creationId xmlns:p14="http://schemas.microsoft.com/office/powerpoint/2010/main" val="2464726247"/>
      </p:ext>
    </p:extLst>
  </p:cSld>
  <p:clrMapOvr>
    <a:masterClrMapping/>
  </p:clrMapOvr>
</p:sld>
</file>

<file path=ppt/theme/theme1.xml><?xml version="1.0" encoding="utf-8"?>
<a:theme xmlns:a="http://schemas.openxmlformats.org/drawingml/2006/main" name="デザインの設定">
  <a:themeElements>
    <a:clrScheme name="世界史_山川出版社">
      <a:dk1>
        <a:sysClr val="windowText" lastClr="000000"/>
      </a:dk1>
      <a:lt1>
        <a:sysClr val="window" lastClr="FFFFFF"/>
      </a:lt1>
      <a:dk2>
        <a:srgbClr val="008BD5"/>
      </a:dk2>
      <a:lt2>
        <a:srgbClr val="C6E7FC"/>
      </a:lt2>
      <a:accent1>
        <a:srgbClr val="008BD5"/>
      </a:accent1>
      <a:accent2>
        <a:srgbClr val="45B7F3"/>
      </a:accent2>
      <a:accent3>
        <a:srgbClr val="BBBBBB"/>
      </a:accent3>
      <a:accent4>
        <a:srgbClr val="A5D028"/>
      </a:accent4>
      <a:accent5>
        <a:srgbClr val="EF2811"/>
      </a:accent5>
      <a:accent6>
        <a:srgbClr val="FBC719"/>
      </a:accent6>
      <a:hlink>
        <a:srgbClr val="0080FF"/>
      </a:hlink>
      <a:folHlink>
        <a:srgbClr val="5EAEFF"/>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1855</TotalTime>
  <Words>749</Words>
  <Application>Microsoft Office PowerPoint</Application>
  <PresentationFormat>画面に合わせる (4:3)</PresentationFormat>
  <Paragraphs>62</Paragraphs>
  <Slides>13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13</vt:i4>
      </vt:variant>
    </vt:vector>
  </HeadingPairs>
  <TitlesOfParts>
    <vt:vector size="18" baseType="lpstr">
      <vt:lpstr>Meiryo UI</vt:lpstr>
      <vt:lpstr>游ゴシック</vt:lpstr>
      <vt:lpstr>Arial</vt:lpstr>
      <vt:lpstr>Wingdings</vt:lpstr>
      <vt:lpstr>デザインの設定</vt:lpstr>
      <vt:lpstr>第3章 ヨーロッパ・アメリカの工業化と国民形成
① 　命の時代の到来
18世紀末から19世紀にかけて到来した革命の時代とは、 どのような時代だったのだろうか。
3　フランス革命とナポレオン①
フランス革命はどのような世界史的意義をもったのだろうか。 また、ナポレオンは大陸をどのように支配したのだろうか。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茂串健太</dc:creator>
  <cp:lastModifiedBy>水島 直樹</cp:lastModifiedBy>
  <cp:revision>97</cp:revision>
  <cp:lastPrinted>2017-12-13T01:46:23Z</cp:lastPrinted>
  <dcterms:created xsi:type="dcterms:W3CDTF">2016-10-09T15:27:01Z</dcterms:created>
  <dcterms:modified xsi:type="dcterms:W3CDTF">2018-01-11T02:02:14Z</dcterms:modified>
</cp:coreProperties>
</file>